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2" r:id="rId1"/>
  </p:sldMasterIdLst>
  <p:notesMasterIdLst>
    <p:notesMasterId r:id="rId26"/>
  </p:notesMasterIdLst>
  <p:sldIdLst>
    <p:sldId id="256" r:id="rId2"/>
    <p:sldId id="394" r:id="rId3"/>
    <p:sldId id="258" r:id="rId4"/>
    <p:sldId id="261" r:id="rId5"/>
    <p:sldId id="260" r:id="rId6"/>
    <p:sldId id="257" r:id="rId7"/>
    <p:sldId id="259" r:id="rId8"/>
    <p:sldId id="341" r:id="rId9"/>
    <p:sldId id="274" r:id="rId10"/>
    <p:sldId id="265" r:id="rId11"/>
    <p:sldId id="262" r:id="rId12"/>
    <p:sldId id="344" r:id="rId13"/>
    <p:sldId id="263" r:id="rId14"/>
    <p:sldId id="345" r:id="rId15"/>
    <p:sldId id="346" r:id="rId16"/>
    <p:sldId id="343" r:id="rId17"/>
    <p:sldId id="347" r:id="rId18"/>
    <p:sldId id="348" r:id="rId19"/>
    <p:sldId id="350" r:id="rId20"/>
    <p:sldId id="351" r:id="rId21"/>
    <p:sldId id="349" r:id="rId22"/>
    <p:sldId id="342" r:id="rId23"/>
    <p:sldId id="395" r:id="rId24"/>
    <p:sldId id="39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2"/>
    <p:restoredTop sz="92781"/>
  </p:normalViewPr>
  <p:slideViewPr>
    <p:cSldViewPr snapToGrid="0" snapToObjects="1">
      <p:cViewPr>
        <p:scale>
          <a:sx n="103" d="100"/>
          <a:sy n="103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9F3EE-4A1E-184C-9FBA-1FABD5B2A2E2}" type="datetimeFigureOut">
              <a:rPr lang="en-US" smtClean="0"/>
              <a:t>7/26/20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2011E-E492-6C42-95DF-54451D458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026" y="8684926"/>
            <a:ext cx="2972421" cy="457513"/>
          </a:xfrm>
          <a:prstGeom prst="rect">
            <a:avLst/>
          </a:prstGeom>
          <a:noFill/>
          <a:ln>
            <a:noFill/>
          </a:ln>
        </p:spPr>
        <p:txBody>
          <a:bodyPr lIns="89715" tIns="44845" rIns="89715" bIns="4484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8</a:t>
            </a:fld>
            <a:endParaRPr lang="en-US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6422" y="4344025"/>
            <a:ext cx="5485157" cy="4114488"/>
          </a:xfrm>
          <a:prstGeom prst="rect">
            <a:avLst/>
          </a:prstGeom>
          <a:noFill/>
          <a:ln>
            <a:noFill/>
          </a:ln>
        </p:spPr>
        <p:txBody>
          <a:bodyPr lIns="89715" tIns="44845" rIns="89715" bIns="44845" anchor="t" anchorCtr="0">
            <a:noAutofit/>
          </a:bodyPr>
          <a:lstStyle/>
          <a:p>
            <a:pPr marL="224325" indent="-224325">
              <a:lnSpc>
                <a:spcPct val="80000"/>
              </a:lnSpc>
              <a:buSzPct val="25000"/>
            </a:pP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112163">
              <a:lnSpc>
                <a:spcPct val="80000"/>
              </a:lnSpc>
              <a:spcBef>
                <a:spcPts val="1963"/>
              </a:spcBef>
              <a:buClr>
                <a:srgbClr val="6DB7D7"/>
              </a:buClr>
              <a:buSzPct val="25000"/>
            </a:pP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Adapted from: </a:t>
            </a:r>
            <a:r>
              <a:rPr lang="en-US" sz="8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Crone, D., Horner, Robert H, &amp; </a:t>
            </a:r>
            <a:r>
              <a:rPr lang="en-US" sz="800" dirty="0" err="1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Hawken</a:t>
            </a:r>
            <a:r>
              <a:rPr lang="en-US" sz="8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Leanne S. (2010) </a:t>
            </a:r>
            <a:r>
              <a:rPr lang="en-US" sz="800" i="1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Responding to problem behavior in schools : The behavior education program</a:t>
            </a:r>
            <a:r>
              <a:rPr lang="en-US" sz="8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(Guilford practical intervention in the schools series).</a:t>
            </a:r>
          </a:p>
          <a:p>
            <a:pPr marL="112163">
              <a:lnSpc>
                <a:spcPct val="80000"/>
              </a:lnSpc>
              <a:spcBef>
                <a:spcPts val="1963"/>
              </a:spcBef>
              <a:buClr>
                <a:srgbClr val="6DB7D7"/>
              </a:buClr>
              <a:buSzPct val="25000"/>
            </a:pPr>
            <a:endParaRPr lang="en-US" sz="8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24325" indent="-224325">
              <a:lnSpc>
                <a:spcPct val="80000"/>
              </a:lnSpc>
              <a:buSzPct val="25000"/>
            </a:pPr>
            <a:endParaRPr lang="en-US"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4325" indent="-224325">
              <a:lnSpc>
                <a:spcPct val="80000"/>
              </a:lnSpc>
              <a:buClr>
                <a:schemeClr val="dk1"/>
              </a:buClr>
              <a:buSzPct val="100000"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4325" indent="-224325">
              <a:lnSpc>
                <a:spcPct val="80000"/>
              </a:lnSpc>
              <a:buClr>
                <a:schemeClr val="dk1"/>
              </a:buClr>
              <a:buSzPct val="100000"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1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9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181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0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26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07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63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3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2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9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9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0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3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79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UNieqyoFQc&amp;feature=youtu.b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opbox.com/s/jgzdpsyco6kg6bt/01_Adapting%20CICO%20for%20Distance%20Learning-%20%20Training%20for%20Parents%20Providing%20Feedback%20.docx?dl=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www.youtube.com/watch?v=7JPtXd27RL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www.pbisrewards.com/blog/pbis-incentives-distance-learnin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wis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leanne.s.hawken@gmail.com" TargetMode="External"/><Relationship Id="rId2" Type="http://schemas.openxmlformats.org/officeDocument/2006/relationships/hyperlink" Target="mailto:leanne.hawken@utah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evokeschool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u0026033/Documents/Consulting/Granite%20School%20District/CICO%20Virtual/Guidance%20on%20Adapting%20Check-in%20Check-out%20(CICO)%20for%20Distance%20Learning.pdf" TargetMode="External"/><Relationship Id="rId2" Type="http://schemas.openxmlformats.org/officeDocument/2006/relationships/hyperlink" Target="https://mimtsstac.org/sites/default/files/Documents/Covid/Teams/00_Adapting_CICO_for_Distance_Learning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7B5F-34E1-3D43-8C2D-D2CF99B50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635" y="884653"/>
            <a:ext cx="7766936" cy="1646302"/>
          </a:xfrm>
        </p:spPr>
        <p:txBody>
          <a:bodyPr/>
          <a:lstStyle/>
          <a:p>
            <a:r>
              <a:rPr lang="en-US" dirty="0"/>
              <a:t>Virtual Check-in, Check-Out (CICO)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A7E68-CF3C-A245-AB49-3A58F0DF1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223828"/>
            <a:ext cx="7766936" cy="1096899"/>
          </a:xfrm>
        </p:spPr>
        <p:txBody>
          <a:bodyPr>
            <a:normAutofit/>
          </a:bodyPr>
          <a:lstStyle/>
          <a:p>
            <a:r>
              <a:rPr lang="en-US" sz="3200" dirty="0"/>
              <a:t>Leanne S. Hawken, PhD, BCBA, LBA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3D7A-FB7B-2846-92D4-E8F4E8C2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817"/>
            <a:ext cx="10144897" cy="1436130"/>
          </a:xfrm>
        </p:spPr>
        <p:txBody>
          <a:bodyPr>
            <a:normAutofit/>
          </a:bodyPr>
          <a:lstStyle/>
          <a:p>
            <a:r>
              <a:rPr lang="en-US" dirty="0"/>
              <a:t>Key Features to Consider for Virtual CICO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5765B-5AD8-E140-9184-089EB7D33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2" y="1445741"/>
            <a:ext cx="8557310" cy="4595622"/>
          </a:xfrm>
        </p:spPr>
        <p:txBody>
          <a:bodyPr>
            <a:normAutofit/>
          </a:bodyPr>
          <a:lstStyle/>
          <a:p>
            <a:r>
              <a:rPr lang="en-US" sz="3200" dirty="0"/>
              <a:t>Connection of students with adults at school</a:t>
            </a:r>
          </a:p>
          <a:p>
            <a:r>
              <a:rPr lang="en-US" sz="3200" dirty="0"/>
              <a:t>Regular feedback/instruction on behavior</a:t>
            </a:r>
          </a:p>
          <a:p>
            <a:pPr marL="0" indent="0">
              <a:buNone/>
            </a:pPr>
            <a:r>
              <a:rPr lang="en-US" sz="3200" dirty="0"/>
              <a:t>	and practice in self-monitoring</a:t>
            </a:r>
          </a:p>
          <a:p>
            <a:r>
              <a:rPr lang="en-US" sz="3200" dirty="0"/>
              <a:t>Home/School Communication</a:t>
            </a:r>
          </a:p>
          <a:p>
            <a:pPr lvl="1"/>
            <a:r>
              <a:rPr lang="en-US" sz="3000" dirty="0"/>
              <a:t>Caregiver feedback </a:t>
            </a:r>
          </a:p>
          <a:p>
            <a:r>
              <a:rPr lang="en-US" sz="3200" dirty="0"/>
              <a:t>Data are used for decision making </a:t>
            </a:r>
          </a:p>
        </p:txBody>
      </p:sp>
    </p:spTree>
    <p:extLst>
      <p:ext uri="{BB962C8B-B14F-4D97-AF65-F5344CB8AC3E}">
        <p14:creationId xmlns:p14="http://schemas.microsoft.com/office/powerpoint/2010/main" val="43915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BFDD-AAE4-0646-B2E0-CA6DC18D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4" y="300681"/>
            <a:ext cx="8596668" cy="1320800"/>
          </a:xfrm>
        </p:spPr>
        <p:txBody>
          <a:bodyPr/>
          <a:lstStyle/>
          <a:p>
            <a:r>
              <a:rPr lang="en-US" dirty="0"/>
              <a:t>Step 1: Determine Need for CICO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86D48-FDBF-1846-9F3E-16B27CEB6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14" y="1458097"/>
            <a:ext cx="8792088" cy="458326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Team-based decision </a:t>
            </a:r>
          </a:p>
          <a:p>
            <a:r>
              <a:rPr lang="en-US" sz="3200" dirty="0"/>
              <a:t>Risk variables may be different than traditional CICO </a:t>
            </a:r>
          </a:p>
          <a:p>
            <a:r>
              <a:rPr lang="en-US" sz="3200" dirty="0"/>
              <a:t>Factors to consider</a:t>
            </a:r>
          </a:p>
          <a:p>
            <a:pPr lvl="1"/>
            <a:r>
              <a:rPr lang="en-US" sz="2800" dirty="0"/>
              <a:t>Lack of work completion </a:t>
            </a:r>
          </a:p>
          <a:p>
            <a:pPr lvl="1"/>
            <a:r>
              <a:rPr lang="en-US" sz="2800" dirty="0"/>
              <a:t>Inappropriate language or other problem behavior during virtual meetings</a:t>
            </a:r>
          </a:p>
          <a:p>
            <a:pPr lvl="1"/>
            <a:r>
              <a:rPr lang="en-US" sz="2800" dirty="0"/>
              <a:t>Lack of attendance in online meetings/instructional periods </a:t>
            </a:r>
          </a:p>
          <a:p>
            <a:pPr lvl="1"/>
            <a:r>
              <a:rPr lang="en-US" sz="2800" dirty="0"/>
              <a:t>Withdrawn and lack of active participation online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C0DDC-4E03-AB48-B5C1-5C8E2E414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/>
              <a:t>from Michigan’s MTSS Technical Assistance Center</a:t>
            </a:r>
          </a:p>
        </p:txBody>
      </p:sp>
    </p:spTree>
    <p:extLst>
      <p:ext uri="{BB962C8B-B14F-4D97-AF65-F5344CB8AC3E}">
        <p14:creationId xmlns:p14="http://schemas.microsoft.com/office/powerpoint/2010/main" val="357884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DEA6B-CA39-5F4F-BD21-FE3100E7E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C43A8-E656-264E-8874-810D2A506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CDA33E-6FB3-F04C-B712-1CBB59976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804087"/>
            <a:ext cx="3854528" cy="3557432"/>
          </a:xfrm>
        </p:spPr>
        <p:txBody>
          <a:bodyPr/>
          <a:lstStyle/>
          <a:p>
            <a:pPr algn="ctr"/>
            <a:r>
              <a:rPr lang="en-US" sz="4400" dirty="0"/>
              <a:t>Assessing Student Need for Virtual CICO</a:t>
            </a:r>
            <a:br>
              <a:rPr lang="en-US" dirty="0"/>
            </a:b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15780C-4295-3A4F-AC0E-D64E610C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(</a:t>
            </a:r>
            <a:r>
              <a:rPr lang="en-US" sz="1800" dirty="0"/>
              <a:t>from PBIS Center Guidance </a:t>
            </a:r>
          </a:p>
          <a:p>
            <a:r>
              <a:rPr lang="en-US" sz="1800" dirty="0"/>
              <a:t>on Adapting CICO for Distance Learning)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088E6-A422-C741-853F-577245F9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825" y="0"/>
            <a:ext cx="3888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4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A1B5B-175E-4F47-BFF4-1B7A21C1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0"/>
            <a:ext cx="9749481" cy="1320800"/>
          </a:xfrm>
        </p:spPr>
        <p:txBody>
          <a:bodyPr/>
          <a:lstStyle/>
          <a:p>
            <a:pPr algn="ctr"/>
            <a:r>
              <a:rPr lang="en-US" dirty="0"/>
              <a:t>Step 2: Determine How a Student will </a:t>
            </a:r>
            <a:br>
              <a:rPr lang="en-US" dirty="0"/>
            </a:br>
            <a:r>
              <a:rPr lang="en-US" dirty="0"/>
              <a:t>Check-in/Check-out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7299E-25D4-5F43-AA23-30BAB64D0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60" y="1161535"/>
            <a:ext cx="10070755" cy="5225817"/>
          </a:xfrm>
        </p:spPr>
        <p:txBody>
          <a:bodyPr>
            <a:noAutofit/>
          </a:bodyPr>
          <a:lstStyle/>
          <a:p>
            <a:r>
              <a:rPr lang="en-US" sz="2400" b="1" dirty="0"/>
              <a:t>Who</a:t>
            </a:r>
          </a:p>
          <a:p>
            <a:pPr lvl="1"/>
            <a:r>
              <a:rPr lang="en-US" sz="2000" dirty="0"/>
              <a:t>CICO Coordinator or facilitator</a:t>
            </a:r>
          </a:p>
          <a:p>
            <a:pPr lvl="2"/>
            <a:r>
              <a:rPr lang="en-US" sz="1800" dirty="0">
                <a:hlinkClick r:id="rId2"/>
              </a:rPr>
              <a:t>Sample Check-in with Middle School Student  </a:t>
            </a:r>
            <a:endParaRPr lang="en-US" sz="1800" dirty="0"/>
          </a:p>
          <a:p>
            <a:pPr lvl="1"/>
            <a:r>
              <a:rPr lang="en-US" sz="2000" dirty="0"/>
              <a:t>Other school staff (e.g., librarian, bus drivers, cafeteria workers) </a:t>
            </a:r>
          </a:p>
          <a:p>
            <a:r>
              <a:rPr lang="en-US" sz="2400" b="1" dirty="0"/>
              <a:t>Frequency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Daily</a:t>
            </a:r>
          </a:p>
          <a:p>
            <a:pPr lvl="1"/>
            <a:r>
              <a:rPr lang="en-US" sz="2000" dirty="0"/>
              <a:t>2-3 times per week</a:t>
            </a:r>
          </a:p>
          <a:p>
            <a:pPr lvl="1"/>
            <a:r>
              <a:rPr lang="en-US" sz="2000" dirty="0"/>
              <a:t>Monday check-in, Friday check-out</a:t>
            </a:r>
          </a:p>
          <a:p>
            <a:r>
              <a:rPr lang="en-US" sz="2400" b="1" dirty="0"/>
              <a:t>Time(s) of Day</a:t>
            </a:r>
          </a:p>
          <a:p>
            <a:r>
              <a:rPr lang="en-US" sz="2400" b="1" dirty="0"/>
              <a:t>Method</a:t>
            </a:r>
          </a:p>
          <a:p>
            <a:pPr lvl="1"/>
            <a:r>
              <a:rPr lang="en-US" sz="2000" dirty="0"/>
              <a:t>Phone call/text/voice recordings</a:t>
            </a:r>
          </a:p>
          <a:p>
            <a:pPr lvl="1"/>
            <a:r>
              <a:rPr lang="en-US" sz="2000" dirty="0"/>
              <a:t>Zoom</a:t>
            </a:r>
          </a:p>
          <a:p>
            <a:pPr lvl="1"/>
            <a:r>
              <a:rPr lang="en-US" sz="2000" dirty="0"/>
              <a:t>Google Meets </a:t>
            </a:r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27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8BBE5-2601-8442-B14B-FCFB6842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102973"/>
            <a:ext cx="9051580" cy="1320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Step 3: Align Intervention with Student, Family, and Instructional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DC5A5-9030-AD41-A8F0-EDAEBA0B3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59" y="1423773"/>
            <a:ext cx="9798909" cy="4877080"/>
          </a:xfrm>
        </p:spPr>
        <p:txBody>
          <a:bodyPr>
            <a:normAutofit/>
          </a:bodyPr>
          <a:lstStyle/>
          <a:p>
            <a:r>
              <a:rPr lang="en-US" sz="2400" dirty="0"/>
              <a:t>A few distance learning scenarios:</a:t>
            </a:r>
          </a:p>
          <a:p>
            <a:pPr marL="0" indent="0">
              <a:buNone/>
            </a:pPr>
            <a:r>
              <a:rPr lang="en-US" sz="2400" dirty="0"/>
              <a:t>	1. Live Virtual Instruction (Synchronous)</a:t>
            </a:r>
          </a:p>
          <a:p>
            <a:pPr marL="0" indent="0">
              <a:buNone/>
            </a:pPr>
            <a:r>
              <a:rPr lang="en-US" sz="2400" dirty="0"/>
              <a:t>	2. Live Virtual Instruction with Home Routines Included</a:t>
            </a:r>
          </a:p>
          <a:p>
            <a:pPr marL="0" indent="0">
              <a:buNone/>
            </a:pPr>
            <a:r>
              <a:rPr lang="en-US" sz="2400" dirty="0"/>
              <a:t>	3. Web-Based Recordings and/or Packet (Asynchronous) Learning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400" dirty="0"/>
              <a:t>Students and families will need instruction on how to participate in these options of CICO</a:t>
            </a:r>
          </a:p>
          <a:p>
            <a:pPr lvl="1"/>
            <a:r>
              <a:rPr lang="en-US" sz="2000" dirty="0">
                <a:hlinkClick r:id="rId2"/>
              </a:rPr>
              <a:t>Training script for parent 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Note: These are only a few of the possible distance learning scenarios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5E533-A40D-8245-8997-49257AF7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492875"/>
            <a:ext cx="6297612" cy="365125"/>
          </a:xfrm>
        </p:spPr>
        <p:txBody>
          <a:bodyPr/>
          <a:lstStyle/>
          <a:p>
            <a:r>
              <a:rPr lang="en-US" sz="1400" dirty="0"/>
              <a:t>from Michigan’s MTSS Technical Assistance Center</a:t>
            </a:r>
          </a:p>
          <a:p>
            <a:r>
              <a:rPr lang="en-US" sz="1400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259520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3A94-2CDF-D34C-861B-9D1CD794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9385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/>
              <a:t>Live Virtual Instruction (Synchronous</a:t>
            </a:r>
            <a:r>
              <a:rPr lang="en-US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C9405-9EFE-CD48-92B1-C208B27DB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632" y="1260390"/>
            <a:ext cx="3707028" cy="4196820"/>
          </a:xfrm>
        </p:spPr>
        <p:txBody>
          <a:bodyPr>
            <a:normAutofit/>
          </a:bodyPr>
          <a:lstStyle/>
          <a:p>
            <a:r>
              <a:rPr lang="en-US" sz="2800" dirty="0"/>
              <a:t>Single Session Feedback </a:t>
            </a:r>
          </a:p>
          <a:p>
            <a:r>
              <a:rPr lang="en-US" sz="2800" dirty="0"/>
              <a:t>Feedback provided by </a:t>
            </a:r>
          </a:p>
          <a:p>
            <a:pPr lvl="1"/>
            <a:r>
              <a:rPr lang="en-US" sz="2400" dirty="0"/>
              <a:t>Teacher at end of session </a:t>
            </a:r>
          </a:p>
          <a:p>
            <a:pPr lvl="1"/>
            <a:r>
              <a:rPr lang="en-US" sz="2400" dirty="0"/>
              <a:t>Paraprofessional who has sat in on the session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A62DCE-67E8-2A4C-82AA-1BAE10CA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117612"/>
            <a:ext cx="6297612" cy="365125"/>
          </a:xfrm>
        </p:spPr>
        <p:txBody>
          <a:bodyPr/>
          <a:lstStyle/>
          <a:p>
            <a:r>
              <a:rPr lang="en-US" sz="1400" dirty="0"/>
              <a:t>from Michigan’s MTSS Technical Assistance Center </a:t>
            </a:r>
          </a:p>
          <a:p>
            <a:r>
              <a:rPr lang="en-US" sz="1400" dirty="0"/>
              <a:t>&amp; OSEP PBIS Technical Assistance Center </a:t>
            </a:r>
          </a:p>
          <a:p>
            <a:r>
              <a:rPr lang="en-US" dirty="0"/>
              <a:t>
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C23772-A38F-EF49-B97E-80142743DA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7ECCD7-46DA-3246-8C89-56C3B7227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660" y="1784538"/>
            <a:ext cx="8146316" cy="39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06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3274-E21F-B04D-9FCE-325186E9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5" y="214184"/>
            <a:ext cx="10157253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Live Virtual Instruction with Home </a:t>
            </a:r>
            <a:br>
              <a:rPr lang="en-US" b="1" dirty="0"/>
            </a:br>
            <a:r>
              <a:rPr lang="en-US" b="1" dirty="0"/>
              <a:t>Routines Included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C4D8-5A7C-354D-B7CB-C05084714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46887"/>
            <a:ext cx="4130513" cy="4694476"/>
          </a:xfrm>
        </p:spPr>
        <p:txBody>
          <a:bodyPr>
            <a:normAutofit/>
          </a:bodyPr>
          <a:lstStyle/>
          <a:p>
            <a:r>
              <a:rPr lang="en-US" sz="2400" dirty="0"/>
              <a:t>Multiple Feedback Sessions</a:t>
            </a:r>
          </a:p>
          <a:p>
            <a:r>
              <a:rPr lang="en-US" sz="2400" dirty="0"/>
              <a:t>Feedback provided by </a:t>
            </a:r>
          </a:p>
          <a:p>
            <a:pPr lvl="1"/>
            <a:r>
              <a:rPr lang="en-US" sz="2000" dirty="0"/>
              <a:t>Teacher</a:t>
            </a:r>
          </a:p>
          <a:p>
            <a:pPr lvl="1"/>
            <a:r>
              <a:rPr lang="en-US" sz="2000" dirty="0"/>
              <a:t>Parent/Caregiver</a:t>
            </a:r>
          </a:p>
          <a:p>
            <a:pPr lvl="1"/>
            <a:r>
              <a:rPr lang="en-US" sz="2000" dirty="0"/>
              <a:t>Student Self Monitoring</a:t>
            </a:r>
          </a:p>
          <a:p>
            <a:r>
              <a:rPr lang="en-US" sz="2400" dirty="0">
                <a:hlinkClick r:id="rId2"/>
              </a:rPr>
              <a:t>Sample Teacher Feedback – Elementary School </a:t>
            </a:r>
            <a:endParaRPr lang="en-US" sz="2400" dirty="0">
              <a:hlinkClick r:id="rId2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3E7F7-C9B9-7244-B8E9-36BE2955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795" y="1534984"/>
            <a:ext cx="8186863" cy="386455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09A87-5448-D546-ADE6-892515A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3610461" cy="365125"/>
          </a:xfrm>
        </p:spPr>
        <p:txBody>
          <a:bodyPr/>
          <a:lstStyle/>
          <a:p>
            <a:r>
              <a:rPr lang="en-US" sz="1200" dirty="0"/>
              <a:t>from Michigan’s MTSS Technical Assistance Center </a:t>
            </a:r>
          </a:p>
          <a:p>
            <a:r>
              <a:rPr lang="en-US" sz="1200" dirty="0"/>
              <a:t>&amp; OSEP PBIS Technical Assistance Center </a:t>
            </a:r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176705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3274-E21F-B04D-9FCE-325186E9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3059" y="159952"/>
            <a:ext cx="10935729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Web-Based Recordings and/or Packet (Asynchronous)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C4D8-5A7C-354D-B7CB-C05084714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5" y="1442344"/>
            <a:ext cx="4266437" cy="453832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No feedback sessions based on live interactions</a:t>
            </a:r>
          </a:p>
          <a:p>
            <a:r>
              <a:rPr lang="en-US" sz="2400" dirty="0"/>
              <a:t>Feedback provided by </a:t>
            </a:r>
          </a:p>
          <a:p>
            <a:pPr lvl="1"/>
            <a:r>
              <a:rPr lang="en-US" sz="2000" dirty="0"/>
              <a:t>Parent/Caregiver</a:t>
            </a:r>
          </a:p>
          <a:p>
            <a:pPr lvl="1"/>
            <a:r>
              <a:rPr lang="en-US" sz="2000" dirty="0"/>
              <a:t>Student Self Monitoring</a:t>
            </a:r>
          </a:p>
          <a:p>
            <a:r>
              <a:rPr lang="en-US" sz="2200" dirty="0"/>
              <a:t>If Parent/Caregiver cannot provide feedback nor child can self monitor – </a:t>
            </a:r>
            <a:r>
              <a:rPr lang="en-US" sz="2200" u="sng" dirty="0"/>
              <a:t>no DPR is needed </a:t>
            </a:r>
          </a:p>
          <a:p>
            <a:r>
              <a:rPr lang="en-US" sz="2200" dirty="0"/>
              <a:t>Coordinator/Facilitator check-in/out at agreed upon times with student </a:t>
            </a: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09A87-5448-D546-ADE6-892515A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25567"/>
            <a:ext cx="6297612" cy="365125"/>
          </a:xfrm>
        </p:spPr>
        <p:txBody>
          <a:bodyPr/>
          <a:lstStyle/>
          <a:p>
            <a:r>
              <a:rPr lang="en-US" sz="1400" dirty="0"/>
              <a:t>from Michigan’s MTSS Technical Assistance Center </a:t>
            </a:r>
          </a:p>
          <a:p>
            <a:r>
              <a:rPr lang="en-US" sz="1400" dirty="0"/>
              <a:t>&amp; OSEP PBIS Technical Assistance Center </a:t>
            </a:r>
          </a:p>
          <a:p>
            <a:r>
              <a:rPr lang="en-US" dirty="0"/>
              <a:t>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62827-930D-D541-BDF8-ACEACB67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222" y="1534984"/>
            <a:ext cx="7974989" cy="42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74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8141-B1BF-0D46-B2D6-AF31987A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73"/>
            <a:ext cx="8596668" cy="1320800"/>
          </a:xfrm>
        </p:spPr>
        <p:txBody>
          <a:bodyPr/>
          <a:lstStyle/>
          <a:p>
            <a:r>
              <a:rPr lang="en-US" dirty="0"/>
              <a:t>Step 4: Determine Reinforcement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4D927-FD66-644E-9DAD-FA254DC21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9" y="778476"/>
            <a:ext cx="8649730" cy="5714399"/>
          </a:xfrm>
        </p:spPr>
        <p:txBody>
          <a:bodyPr>
            <a:normAutofit/>
          </a:bodyPr>
          <a:lstStyle/>
          <a:p>
            <a:r>
              <a:rPr lang="en-US" sz="2400" dirty="0"/>
              <a:t>Determine criteria for receiving reinforcement </a:t>
            </a:r>
          </a:p>
          <a:p>
            <a:pPr lvl="1"/>
            <a:r>
              <a:rPr lang="en-US" sz="2000" dirty="0"/>
              <a:t>If DPR is used = 70%-80% of points likely a good target goal </a:t>
            </a:r>
          </a:p>
          <a:p>
            <a:pPr lvl="2"/>
            <a:r>
              <a:rPr lang="en-US" sz="1800" dirty="0"/>
              <a:t>May need to start goals for reinforcement lower with some students (e.g., 50-60%) to ensure success</a:t>
            </a:r>
          </a:p>
          <a:p>
            <a:r>
              <a:rPr lang="en-US" sz="2200" dirty="0"/>
              <a:t>Sample reinforcers include:</a:t>
            </a:r>
            <a:endParaRPr lang="en-US" dirty="0"/>
          </a:p>
          <a:p>
            <a:pPr lvl="1"/>
            <a:r>
              <a:rPr lang="en-US" sz="2000" dirty="0"/>
              <a:t>Caregiver allows child additional time with activity of choice </a:t>
            </a:r>
          </a:p>
          <a:p>
            <a:pPr lvl="1"/>
            <a:r>
              <a:rPr lang="en-US" sz="2000" dirty="0"/>
              <a:t>Teacher has a one-on-one “virtual snack time” with student </a:t>
            </a:r>
          </a:p>
          <a:p>
            <a:pPr lvl="1"/>
            <a:r>
              <a:rPr lang="en-US" sz="2000" dirty="0"/>
              <a:t>Coordinator plays a virtual game with student or facilitates virtual social time with other students from the class (e.g., lunch bunch)</a:t>
            </a:r>
          </a:p>
          <a:p>
            <a:pPr lvl="1"/>
            <a:r>
              <a:rPr lang="en-US" sz="2000" dirty="0"/>
              <a:t> Earned “breaks” from online learning or extended lunch time </a:t>
            </a:r>
          </a:p>
          <a:p>
            <a:pPr lvl="1"/>
            <a:r>
              <a:rPr lang="en-US" sz="2000" dirty="0"/>
              <a:t>Additional student sharing time online</a:t>
            </a:r>
          </a:p>
          <a:p>
            <a:pPr lvl="2"/>
            <a:r>
              <a:rPr lang="en-US" sz="1800" dirty="0"/>
              <a:t>Telling Joke/Story</a:t>
            </a:r>
          </a:p>
          <a:p>
            <a:pPr lvl="2"/>
            <a:r>
              <a:rPr lang="en-US" sz="1800" dirty="0"/>
              <a:t>Developing and sharing a video (e.g., using </a:t>
            </a:r>
            <a:r>
              <a:rPr lang="en-US" sz="1800" dirty="0" err="1"/>
              <a:t>Flipgrid</a:t>
            </a:r>
            <a:r>
              <a:rPr lang="en-US" sz="1800" dirty="0"/>
              <a:t>), etc. </a:t>
            </a:r>
          </a:p>
          <a:p>
            <a:pPr lvl="2"/>
            <a:endParaRPr lang="en-US" sz="1800" dirty="0"/>
          </a:p>
          <a:p>
            <a:pPr lvl="1"/>
            <a:endParaRPr lang="en-US" sz="2000" dirty="0"/>
          </a:p>
          <a:p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9CD4E-FF5F-6C4F-85FC-6C2188DA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492875"/>
            <a:ext cx="6297612" cy="365125"/>
          </a:xfrm>
        </p:spPr>
        <p:txBody>
          <a:bodyPr/>
          <a:lstStyle/>
          <a:p>
            <a:r>
              <a:rPr lang="en-US" sz="1400" dirty="0"/>
              <a:t>from Michigan’s MTSS Technical Assistance Center </a:t>
            </a:r>
          </a:p>
          <a:p>
            <a:r>
              <a:rPr lang="en-US" sz="1400" dirty="0"/>
              <a:t>&amp; OSEP PBIS Technical Assistance Center </a:t>
            </a:r>
          </a:p>
          <a:p>
            <a:r>
              <a:rPr lang="en-US" sz="1400" dirty="0"/>
              <a:t>
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53F5E-5219-9D46-B0F1-C535134F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927" y="3966519"/>
            <a:ext cx="2866800" cy="2061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5C1CE-97ED-B644-B21E-0D0927988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927" y="1828800"/>
            <a:ext cx="2896875" cy="16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5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D3FD-9FF1-0C45-A619-5FF0B113F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Determine Reinforcement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E414C-1043-544A-8088-9F11ADA4F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89" y="1519881"/>
            <a:ext cx="8928013" cy="4521481"/>
          </a:xfrm>
        </p:spPr>
        <p:txBody>
          <a:bodyPr/>
          <a:lstStyle/>
          <a:p>
            <a:r>
              <a:rPr lang="en-US" sz="2800" dirty="0"/>
              <a:t>No DPR used = provide frequent check-in/check-out interactions</a:t>
            </a:r>
          </a:p>
          <a:p>
            <a:pPr lvl="1"/>
            <a:r>
              <a:rPr lang="en-US" sz="2000" dirty="0"/>
              <a:t>Set weekly goal (e.g., complete 20 minutes of reading daily)</a:t>
            </a:r>
          </a:p>
          <a:p>
            <a:pPr lvl="1"/>
            <a:r>
              <a:rPr lang="en-US" sz="2000" dirty="0"/>
              <a:t>Provide praise &amp; reinforcement for meeting weekly individualized goal </a:t>
            </a:r>
          </a:p>
          <a:p>
            <a:pPr lvl="1"/>
            <a:endParaRPr lang="en-US" sz="2000" dirty="0"/>
          </a:p>
          <a:p>
            <a:r>
              <a:rPr lang="en-US" sz="2800" dirty="0">
                <a:hlinkClick r:id="rId2"/>
              </a:rPr>
              <a:t>Resource for rewards for distance learning PBISRewards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48850-F121-AF46-BCB3-AE0F736E5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838" y="3331113"/>
            <a:ext cx="3302308" cy="36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65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834AE99-F05C-144A-8D6B-74AF79DB7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5508" y="373366"/>
            <a:ext cx="8305800" cy="104976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/>
              <a:t>Leanne Hawken, PhD, BCBA, LBA </a:t>
            </a:r>
            <a:endParaRPr lang="en-US" altLang="en-US" dirty="0"/>
          </a:p>
        </p:txBody>
      </p:sp>
      <p:pic>
        <p:nvPicPr>
          <p:cNvPr id="16386" name="Content Placeholder 7">
            <a:extLst>
              <a:ext uri="{FF2B5EF4-FFF2-40B4-BE49-F238E27FC236}">
                <a16:creationId xmlns:a16="http://schemas.microsoft.com/office/drawing/2014/main" id="{2E43845D-6643-DA4E-A42E-9865766C69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873" y="1225937"/>
            <a:ext cx="3228253" cy="3494345"/>
          </a:xfrm>
        </p:spPr>
      </p:pic>
      <p:sp>
        <p:nvSpPr>
          <p:cNvPr id="16387" name="Content Placeholder 9">
            <a:extLst>
              <a:ext uri="{FF2B5EF4-FFF2-40B4-BE49-F238E27FC236}">
                <a16:creationId xmlns:a16="http://schemas.microsoft.com/office/drawing/2014/main" id="{097D390C-8F2F-C942-A6A0-415214C846E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810000" y="1135063"/>
            <a:ext cx="6400800" cy="5599112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Co-Project Director for Behavior Response Support Team  </a:t>
            </a:r>
          </a:p>
          <a:p>
            <a:pPr lvl="1"/>
            <a:r>
              <a:rPr lang="en-US" altLang="en-US" sz="2000" dirty="0"/>
              <a:t>Collaboration between U of Utah &amp; Granite School District to provide Tier 1 &amp; Tier 2 support </a:t>
            </a:r>
            <a:endParaRPr lang="en-US" altLang="en-US" sz="2400" dirty="0"/>
          </a:p>
          <a:p>
            <a:r>
              <a:rPr lang="en-US" altLang="en-US" sz="2400" dirty="0"/>
              <a:t>Multi-Tiered System of Supports District Coach </a:t>
            </a:r>
          </a:p>
          <a:p>
            <a:pPr lvl="1"/>
            <a:r>
              <a:rPr lang="en-US" altLang="en-US" sz="2000" dirty="0"/>
              <a:t>Utah State Board Of Education </a:t>
            </a:r>
          </a:p>
          <a:p>
            <a:r>
              <a:rPr lang="en-US" altLang="en-US" sz="2400" dirty="0"/>
              <a:t>Professor, University of Utah (2002-2020)</a:t>
            </a:r>
          </a:p>
          <a:p>
            <a:r>
              <a:rPr lang="en-US" altLang="en-US" sz="2400" dirty="0"/>
              <a:t>Board Certified Behavior Analyst</a:t>
            </a:r>
          </a:p>
          <a:p>
            <a:r>
              <a:rPr lang="en-US" altLang="en-US" sz="2400" dirty="0"/>
              <a:t>Former School Psychologist</a:t>
            </a:r>
          </a:p>
          <a:p>
            <a:r>
              <a:rPr lang="en-US" altLang="en-US" sz="2400" dirty="0"/>
              <a:t>Parent implementing positive behavior support at home</a:t>
            </a:r>
          </a:p>
          <a:p>
            <a:endParaRPr lang="en-US" altLang="en-US" dirty="0">
              <a:solidFill>
                <a:srgbClr val="7399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D4F2675-E18B-A64E-B10C-3735935C6C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D052D80-43F9-974B-A163-B39007727BA9}" type="slidenum">
              <a:rPr lang="en-US" altLang="en-US" sz="1200">
                <a:latin typeface="Arial Black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20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2379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1D66-9DAC-BA47-8D0A-ECE01B80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8497"/>
          </a:xfrm>
        </p:spPr>
        <p:txBody>
          <a:bodyPr/>
          <a:lstStyle/>
          <a:p>
            <a:r>
              <a:rPr lang="en-US" dirty="0"/>
              <a:t>Step 5 – Use Data for Decision Making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4F21D-8CF4-9143-A64F-E0FBA85DC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8097"/>
            <a:ext cx="9405780" cy="4948390"/>
          </a:xfrm>
        </p:spPr>
        <p:txBody>
          <a:bodyPr/>
          <a:lstStyle/>
          <a:p>
            <a:r>
              <a:rPr lang="en-US" sz="2800" dirty="0"/>
              <a:t>Platforms for Data Collection/Organization </a:t>
            </a:r>
          </a:p>
          <a:p>
            <a:pPr lvl="1"/>
            <a:r>
              <a:rPr lang="en-US" sz="2400" dirty="0">
                <a:hlinkClick r:id="rId2"/>
              </a:rPr>
              <a:t>WWW.SWIS.org</a:t>
            </a:r>
            <a:endParaRPr lang="en-US" sz="2400" dirty="0"/>
          </a:p>
          <a:p>
            <a:pPr lvl="1"/>
            <a:r>
              <a:rPr lang="en-US" sz="2400" dirty="0" err="1"/>
              <a:t>PBISRewards.com</a:t>
            </a:r>
            <a:endParaRPr lang="en-US" sz="2400" dirty="0"/>
          </a:p>
          <a:p>
            <a:pPr lvl="1"/>
            <a:r>
              <a:rPr lang="en-US" sz="2400" dirty="0"/>
              <a:t>Google Forms</a:t>
            </a:r>
          </a:p>
          <a:p>
            <a:pPr lvl="1"/>
            <a:endParaRPr lang="en-US" sz="2400" dirty="0"/>
          </a:p>
          <a:p>
            <a:r>
              <a:rPr lang="en-US" sz="2600" dirty="0"/>
              <a:t>Teams may need to adjust data-based decision rules for:</a:t>
            </a:r>
          </a:p>
          <a:p>
            <a:pPr lvl="1"/>
            <a:r>
              <a:rPr lang="en-US" sz="2400" dirty="0"/>
              <a:t>Measuring response to intervention</a:t>
            </a:r>
          </a:p>
          <a:p>
            <a:pPr lvl="1"/>
            <a:r>
              <a:rPr lang="en-US" sz="2400" dirty="0"/>
              <a:t>Need for additional support</a:t>
            </a:r>
          </a:p>
          <a:p>
            <a:pPr lvl="1"/>
            <a:r>
              <a:rPr lang="en-US" sz="2400" dirty="0"/>
              <a:t>Criteria for fading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2A146-687F-B24B-A5B1-22FF1BDD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406487"/>
            <a:ext cx="6297612" cy="365125"/>
          </a:xfrm>
        </p:spPr>
        <p:txBody>
          <a:bodyPr/>
          <a:lstStyle/>
          <a:p>
            <a:r>
              <a:rPr lang="en-US" sz="1400" dirty="0"/>
              <a:t>from Michigan’s MTSS Technical Assistance Center 
&amp; OSEP PBIS Technical Assistance Center </a:t>
            </a:r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20085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B42C-42E4-7844-A9FB-A1DB85112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81" y="127686"/>
            <a:ext cx="9628201" cy="1320800"/>
          </a:xfrm>
        </p:spPr>
        <p:txBody>
          <a:bodyPr/>
          <a:lstStyle/>
          <a:p>
            <a:r>
              <a:rPr lang="en-US" dirty="0"/>
              <a:t>Few More Considerations for Virtual CICO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629E5-7246-CC44-9AF8-D1DE5526A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49" y="1210962"/>
            <a:ext cx="9002153" cy="5647037"/>
          </a:xfrm>
        </p:spPr>
        <p:txBody>
          <a:bodyPr/>
          <a:lstStyle/>
          <a:p>
            <a:r>
              <a:rPr lang="en-US" sz="2800" dirty="0"/>
              <a:t>Consider including families in the check-out process – even once a week</a:t>
            </a:r>
          </a:p>
          <a:p>
            <a:pPr lvl="1"/>
            <a:r>
              <a:rPr lang="en-US" sz="2400" dirty="0"/>
              <a:t>Get feedback on how school can be supportive re: distance learning.</a:t>
            </a:r>
          </a:p>
          <a:p>
            <a:r>
              <a:rPr lang="en-US" sz="2800" dirty="0"/>
              <a:t>If key components of virtual CICO are not going well:</a:t>
            </a:r>
          </a:p>
          <a:p>
            <a:pPr lvl="1"/>
            <a:r>
              <a:rPr lang="en-US" sz="2600" dirty="0"/>
              <a:t>what skills need to be retaught or what supports need to be put into place? </a:t>
            </a:r>
          </a:p>
          <a:p>
            <a:pPr lvl="2"/>
            <a:r>
              <a:rPr lang="en-US" sz="2200" dirty="0"/>
              <a:t>How to check-in? </a:t>
            </a:r>
          </a:p>
          <a:p>
            <a:pPr lvl="2"/>
            <a:r>
              <a:rPr lang="en-US" sz="2200" dirty="0"/>
              <a:t>How to earn points during synchronous online instruction? </a:t>
            </a:r>
          </a:p>
          <a:p>
            <a:pPr lvl="2"/>
            <a:r>
              <a:rPr lang="en-US" sz="2200" dirty="0"/>
              <a:t>How to remember to check-out? 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14385-DA51-2749-8372-D0C53A90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083" y="4843850"/>
            <a:ext cx="3356917" cy="20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0B1E-6FDA-754C-8607-67BAE910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FC75B-40E5-7D42-8B0C-E7B664540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" y="877330"/>
            <a:ext cx="9003971" cy="5881817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Focus on key, active CICO elements</a:t>
            </a:r>
          </a:p>
          <a:p>
            <a:pPr lvl="1"/>
            <a:r>
              <a:rPr lang="en-US" sz="3000" dirty="0"/>
              <a:t>Connection of students with adults at school</a:t>
            </a:r>
          </a:p>
          <a:p>
            <a:pPr lvl="1"/>
            <a:r>
              <a:rPr lang="en-US" sz="3000" dirty="0"/>
              <a:t>Regular feedback/instruction on behavior </a:t>
            </a:r>
            <a:r>
              <a:rPr lang="en-US" sz="3200" dirty="0"/>
              <a:t>and practice in self-monitoring</a:t>
            </a:r>
          </a:p>
          <a:p>
            <a:pPr lvl="1"/>
            <a:r>
              <a:rPr lang="en-US" sz="3000" dirty="0"/>
              <a:t>Home/School Communication</a:t>
            </a:r>
          </a:p>
          <a:p>
            <a:pPr lvl="1"/>
            <a:r>
              <a:rPr lang="en-US" sz="3000" dirty="0"/>
              <a:t>Data are used for decision making</a:t>
            </a:r>
          </a:p>
          <a:p>
            <a:pPr lvl="1"/>
            <a:endParaRPr lang="en-US" sz="3400" dirty="0"/>
          </a:p>
          <a:p>
            <a:r>
              <a:rPr lang="en-US" sz="3600" dirty="0"/>
              <a:t>School Staff will need to </a:t>
            </a:r>
          </a:p>
          <a:p>
            <a:pPr lvl="1"/>
            <a:r>
              <a:rPr lang="en-US" sz="3400" dirty="0"/>
              <a:t>Assess</a:t>
            </a:r>
          </a:p>
          <a:p>
            <a:pPr lvl="1"/>
            <a:r>
              <a:rPr lang="en-US" sz="3400" dirty="0"/>
              <a:t>Adapt</a:t>
            </a:r>
          </a:p>
          <a:p>
            <a:pPr lvl="1"/>
            <a:r>
              <a:rPr lang="en-US" sz="3400" dirty="0"/>
              <a:t>Monitor Progress </a:t>
            </a:r>
          </a:p>
          <a:p>
            <a:pPr lvl="1"/>
            <a:r>
              <a:rPr lang="en-US" sz="3400" dirty="0"/>
              <a:t>Readapt CICO as often as needed to maintain continuity of Tier 2 Support</a:t>
            </a:r>
          </a:p>
        </p:txBody>
      </p:sp>
    </p:spTree>
    <p:extLst>
      <p:ext uri="{BB962C8B-B14F-4D97-AF65-F5344CB8AC3E}">
        <p14:creationId xmlns:p14="http://schemas.microsoft.com/office/powerpoint/2010/main" val="1183321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77ABE-E785-604E-ADF9-5287ABB4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494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Final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4C836-1D90-D74F-A757-FABF508AE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30" y="1149178"/>
            <a:ext cx="9156356" cy="4992129"/>
          </a:xfrm>
        </p:spPr>
        <p:txBody>
          <a:bodyPr>
            <a:noAutofit/>
          </a:bodyPr>
          <a:lstStyle/>
          <a:p>
            <a:r>
              <a:rPr lang="en-US" sz="2800" dirty="0"/>
              <a:t>CICO </a:t>
            </a:r>
          </a:p>
          <a:p>
            <a:pPr lvl="1"/>
            <a:r>
              <a:rPr lang="en-US" sz="2800" dirty="0"/>
              <a:t>High Schools</a:t>
            </a:r>
          </a:p>
          <a:p>
            <a:pPr lvl="1"/>
            <a:r>
              <a:rPr lang="en-US" sz="2800" dirty="0"/>
              <a:t>Preschools</a:t>
            </a:r>
          </a:p>
          <a:p>
            <a:pPr lvl="1"/>
            <a:r>
              <a:rPr lang="en-US" sz="2800" dirty="0"/>
              <a:t>Alternative/Residential Settings</a:t>
            </a:r>
          </a:p>
          <a:p>
            <a:pPr lvl="1"/>
            <a:r>
              <a:rPr lang="en-US" sz="2800" dirty="0"/>
              <a:t>Internalizing &amp; Externalizing Behaviors</a:t>
            </a:r>
          </a:p>
          <a:p>
            <a:pPr lvl="1"/>
            <a:r>
              <a:rPr lang="en-US" sz="2800" dirty="0"/>
              <a:t>Recess</a:t>
            </a:r>
          </a:p>
          <a:p>
            <a:pPr lvl="1"/>
            <a:r>
              <a:rPr lang="en-US" sz="2800" dirty="0"/>
              <a:t>Attendance</a:t>
            </a:r>
          </a:p>
          <a:p>
            <a:pPr lvl="1"/>
            <a:r>
              <a:rPr lang="en-US" sz="2800" dirty="0"/>
              <a:t>Academic/Organizational Deficits 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dirty="0"/>
              <a:t>We can do Virtual CICO!!!!! 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50896-719F-4D41-A418-3399D911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644" y="1312047"/>
            <a:ext cx="29972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4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5CD95-8CB3-8140-BF11-A48B98211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9527518" cy="164630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6700" dirty="0"/>
              <a:t>Contact Information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hlinkClick r:id="rId2"/>
              </a:rPr>
              <a:t>leanne.hawken@utah.edu</a:t>
            </a:r>
            <a:br>
              <a:rPr lang="en-US" dirty="0"/>
            </a:br>
            <a:r>
              <a:rPr lang="en-US" dirty="0">
                <a:hlinkClick r:id="rId3"/>
              </a:rPr>
              <a:t>leanne.s.hawken@gmail.com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628D64F-E3E1-334B-A2E9-573D83433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0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4070-6AF7-8B40-92DE-41B80D6A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8898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29900-124E-E742-9B47-E6F400A74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7459"/>
            <a:ext cx="8596668" cy="4743903"/>
          </a:xfrm>
        </p:spPr>
        <p:txBody>
          <a:bodyPr/>
          <a:lstStyle/>
          <a:p>
            <a:r>
              <a:rPr lang="en-US" sz="2800" dirty="0"/>
              <a:t>Resources for CICO Implementation </a:t>
            </a:r>
          </a:p>
          <a:p>
            <a:r>
              <a:rPr lang="en-US" sz="2800" dirty="0"/>
              <a:t>Overview of Traditional Check-in, Check-out (CICO)</a:t>
            </a:r>
          </a:p>
          <a:p>
            <a:r>
              <a:rPr lang="en-US" sz="2800" dirty="0"/>
              <a:t>Steps for Implementing CICO Virtually</a:t>
            </a:r>
          </a:p>
          <a:p>
            <a:r>
              <a:rPr lang="en-US" sz="2800" dirty="0"/>
              <a:t>Additional Considerations for Virtual CICO</a:t>
            </a:r>
          </a:p>
          <a:p>
            <a:r>
              <a:rPr lang="en-US" sz="2800" dirty="0"/>
              <a:t>Take Home Messages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lvl="1"/>
            <a:endParaRPr lang="en-US" sz="2200" dirty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4B8B5-131F-7E44-B888-453DA510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144" y="3972351"/>
            <a:ext cx="4012856" cy="28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9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E9F80B1-2D88-405A-ABD0-1BA1D087A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394"/>
            <a:ext cx="6833286" cy="105428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2C819B"/>
                </a:solidFill>
                <a:latin typeface="Raleway" panose="020B0003030101060003" pitchFamily="34" charset="0"/>
              </a:rPr>
              <a:t>CICO E-Learning Modules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35F1B0C-DCD8-4398-8E74-EFB24E4FF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019">
            <a:off x="6853584" y="49358"/>
            <a:ext cx="4810918" cy="2290190"/>
          </a:xfrm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3C5B5-07AD-40D9-9C1C-B0CC14432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706" y="1281733"/>
            <a:ext cx="5390147" cy="71788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Raleway" panose="020B0003030101060003" pitchFamily="34" charset="0"/>
              </a:rPr>
              <a:t>Interactive e-learning modules on CICO for schools &amp; districts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B6751E-C523-42C6-9175-DE981F0C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049">
            <a:off x="7263380" y="4556209"/>
            <a:ext cx="5248817" cy="2491527"/>
          </a:xfrm>
          <a:prstGeom prst="rect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BDB998FF-C0CF-41FA-9643-078D6768A4F4}"/>
              </a:ext>
            </a:extLst>
          </p:cNvPr>
          <p:cNvSpPr txBox="1">
            <a:spLocks/>
          </p:cNvSpPr>
          <p:nvPr/>
        </p:nvSpPr>
        <p:spPr>
          <a:xfrm>
            <a:off x="265917" y="2032927"/>
            <a:ext cx="5673307" cy="513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Raleway" panose="020B0003030101060003" pitchFamily="34" charset="0"/>
              </a:rPr>
              <a:t>What do the modules have to offer?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565FA3C-11D9-4A0D-8FFE-AA18D59B9586}"/>
              </a:ext>
            </a:extLst>
          </p:cNvPr>
          <p:cNvSpPr txBox="1">
            <a:spLocks/>
          </p:cNvSpPr>
          <p:nvPr/>
        </p:nvSpPr>
        <p:spPr>
          <a:xfrm>
            <a:off x="336707" y="2822974"/>
            <a:ext cx="5531728" cy="3301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C819B"/>
                </a:solidFill>
                <a:latin typeface="Raleway" panose="020B0003030101060003" pitchFamily="34" charset="0"/>
              </a:rPr>
              <a:t>Easy-to-use</a:t>
            </a:r>
            <a:r>
              <a:rPr lang="en-US" sz="1800" dirty="0">
                <a:latin typeface="Raleway" panose="020B0003030101060003" pitchFamily="34" charset="0"/>
              </a:rPr>
              <a:t> web-based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C819B"/>
                </a:solidFill>
                <a:latin typeface="Raleway" panose="020B0003030101060003" pitchFamily="34" charset="0"/>
              </a:rPr>
              <a:t>Self-paced </a:t>
            </a:r>
            <a:r>
              <a:rPr lang="en-US" sz="1800" dirty="0">
                <a:latin typeface="Raleway" panose="020B0003030101060003" pitchFamily="34" charset="0"/>
              </a:rPr>
              <a:t>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anose="020B0003030101060003" pitchFamily="34" charset="0"/>
              </a:rPr>
              <a:t>A variety of interactions,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C819B"/>
                </a:solidFill>
                <a:latin typeface="Raleway" panose="020B0003030101060003" pitchFamily="34" charset="0"/>
              </a:rPr>
              <a:t>Videos</a:t>
            </a:r>
            <a:r>
              <a:rPr lang="en-US" sz="1600" dirty="0">
                <a:latin typeface="Raleway" panose="020B0003030101060003" pitchFamily="34" charset="0"/>
              </a:rPr>
              <a:t> with case scenarios and steps for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C819B"/>
                </a:solidFill>
                <a:latin typeface="Raleway" panose="020B0003030101060003" pitchFamily="34" charset="0"/>
              </a:rPr>
              <a:t>Drag &amp; drop </a:t>
            </a:r>
            <a:r>
              <a:rPr lang="en-US" sz="1600" dirty="0">
                <a:latin typeface="Raleway" panose="020B0003030101060003" pitchFamily="34" charset="0"/>
              </a:rPr>
              <a:t>matching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Knowledge checks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Colorful, detailed</a:t>
            </a:r>
            <a:r>
              <a:rPr lang="en-US" sz="1600" b="1" dirty="0">
                <a:solidFill>
                  <a:srgbClr val="2C819B"/>
                </a:solidFill>
                <a:latin typeface="Raleway" panose="020B0003030101060003" pitchFamily="34" charset="0"/>
              </a:rPr>
              <a:t>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C819B"/>
                </a:solidFill>
                <a:latin typeface="Raleway" panose="020B0003030101060003" pitchFamily="34" charset="0"/>
              </a:rPr>
              <a:t>Downloadable resources </a:t>
            </a:r>
            <a:r>
              <a:rPr lang="en-US" sz="1800" dirty="0">
                <a:latin typeface="Raleway" panose="020B0003030101060003" pitchFamily="34" charset="0"/>
              </a:rPr>
              <a:t>for future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https://evokeschools.com/</a:t>
            </a:r>
            <a:endParaRPr lang="en-US" sz="2000" dirty="0">
              <a:latin typeface="Raleway" panose="020B00030301010600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63A2E70-4C14-4B99-B77D-207C178A8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35" y="6124730"/>
            <a:ext cx="1055807" cy="429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064C39-AD61-478B-AD33-41FE4B644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406">
            <a:off x="6720237" y="2925929"/>
            <a:ext cx="4726760" cy="2303674"/>
          </a:xfrm>
          <a:prstGeom prst="rect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77DEE-348A-40E4-AE74-EC2B1A750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63">
            <a:off x="8262972" y="1396608"/>
            <a:ext cx="4810919" cy="2299336"/>
          </a:xfrm>
          <a:prstGeom prst="rect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516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FC7C-E22F-7548-A8B9-5F2F61AE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49" y="434"/>
            <a:ext cx="9635066" cy="3789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Additional CICO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5E6E-3971-E447-8FA6-74AE3A90B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412" y="876822"/>
            <a:ext cx="4422958" cy="5164539"/>
          </a:xfrm>
        </p:spPr>
        <p:txBody>
          <a:bodyPr/>
          <a:lstStyle/>
          <a:p>
            <a:r>
              <a:rPr lang="en-US" sz="2400" dirty="0"/>
              <a:t>Coming November 2020 –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414A3B-DEDD-9549-840F-644BF195D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1370" y="876822"/>
            <a:ext cx="5110534" cy="4477151"/>
          </a:xfrm>
        </p:spPr>
        <p:txBody>
          <a:bodyPr>
            <a:normAutofit/>
          </a:bodyPr>
          <a:lstStyle/>
          <a:p>
            <a:r>
              <a:rPr lang="en-US" sz="2400" dirty="0"/>
              <a:t>DVD on How to Implement CICO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63954-3FA5-EA46-B527-563C04E3A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2" y="1461835"/>
            <a:ext cx="4218431" cy="5396165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55C90C6A-57BE-B54E-9CF9-63B12751C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7" y="1461835"/>
            <a:ext cx="3690409" cy="527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45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C5CC-6ABF-A048-9DE9-C96FC416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4" y="90557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A641B-950C-2540-B903-126A5D541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434" y="1079501"/>
            <a:ext cx="8911166" cy="49618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Michigan’s Multi-Tiered System of Supports Technical Assistance Center </a:t>
            </a:r>
          </a:p>
          <a:p>
            <a:pPr lvl="1"/>
            <a:r>
              <a:rPr lang="en-US" sz="3000" dirty="0">
                <a:hlinkClick r:id="rId2"/>
              </a:rPr>
              <a:t>Adapting Check-In Check-Out (CICO) for Distance Learning</a:t>
            </a:r>
            <a:endParaRPr lang="en-US" sz="3000" dirty="0"/>
          </a:p>
          <a:p>
            <a:pPr lvl="2"/>
            <a:r>
              <a:rPr lang="en-US" sz="2600" dirty="0"/>
              <a:t>Valerie </a:t>
            </a:r>
            <a:r>
              <a:rPr lang="en-US" sz="2600" dirty="0" err="1"/>
              <a:t>Vandlen</a:t>
            </a:r>
            <a:r>
              <a:rPr lang="en-US" sz="2600" dirty="0"/>
              <a:t> </a:t>
            </a:r>
          </a:p>
          <a:p>
            <a:pPr lvl="2"/>
            <a:r>
              <a:rPr lang="en-US" sz="2600" dirty="0"/>
              <a:t>Allison </a:t>
            </a:r>
            <a:r>
              <a:rPr lang="en-US" sz="2600" dirty="0" err="1"/>
              <a:t>Olivo</a:t>
            </a:r>
            <a:endParaRPr lang="en-US" sz="2600" dirty="0"/>
          </a:p>
          <a:p>
            <a:pPr lvl="2"/>
            <a:r>
              <a:rPr lang="en-US" sz="2600" dirty="0"/>
              <a:t>Melissa </a:t>
            </a:r>
            <a:r>
              <a:rPr lang="en-US" sz="2600" dirty="0" err="1"/>
              <a:t>Nantais</a:t>
            </a:r>
            <a:endParaRPr lang="en-US" sz="2600" dirty="0"/>
          </a:p>
          <a:p>
            <a:pPr lvl="2"/>
            <a:r>
              <a:rPr lang="en-US" sz="2600" dirty="0"/>
              <a:t>Steve Goodman</a:t>
            </a:r>
            <a:endParaRPr lang="en-US" sz="3000" dirty="0"/>
          </a:p>
          <a:p>
            <a:pPr lvl="1"/>
            <a:endParaRPr lang="en-US" dirty="0"/>
          </a:p>
          <a:p>
            <a:r>
              <a:rPr lang="en-US" sz="2800" dirty="0"/>
              <a:t>Center on Positive Behavior Interventions and Supports</a:t>
            </a:r>
          </a:p>
          <a:p>
            <a:pPr lvl="1"/>
            <a:r>
              <a:rPr lang="en-US" sz="2800" dirty="0">
                <a:hlinkClick r:id="rId3"/>
              </a:rPr>
              <a:t>Guidance for Adapting CICO for Distance Learning</a:t>
            </a:r>
            <a:endParaRPr lang="en-US" sz="2600" dirty="0"/>
          </a:p>
          <a:p>
            <a:pPr lvl="1"/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9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49BA0-E8DA-3848-97FA-1F2BB5B9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07" y="337751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/>
              <a:t>What is Check-in, Check-out (CICO)?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9B221-5110-714D-BCEF-3C22772DD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334530"/>
            <a:ext cx="9514703" cy="5276335"/>
          </a:xfrm>
        </p:spPr>
        <p:txBody>
          <a:bodyPr>
            <a:normAutofit/>
          </a:bodyPr>
          <a:lstStyle/>
          <a:p>
            <a:r>
              <a:rPr lang="en-US" sz="2800" dirty="0"/>
              <a:t>The most widely implemented Tier 2 Intervention for students at risk </a:t>
            </a:r>
            <a:r>
              <a:rPr lang="en-US" dirty="0"/>
              <a:t>(Bruhn et al., 2017)  </a:t>
            </a:r>
          </a:p>
          <a:p>
            <a:r>
              <a:rPr lang="en-US" sz="2800" dirty="0"/>
              <a:t>An evidenced-based practice with 18 years of research supporting its efficacy in:</a:t>
            </a:r>
          </a:p>
          <a:p>
            <a:pPr lvl="1"/>
            <a:r>
              <a:rPr lang="en-US" sz="2600" dirty="0"/>
              <a:t>reducing problem behavior</a:t>
            </a:r>
          </a:p>
          <a:p>
            <a:pPr lvl="2"/>
            <a:r>
              <a:rPr lang="en-US" sz="2400" dirty="0"/>
              <a:t>externalizing and internalizing </a:t>
            </a:r>
          </a:p>
          <a:p>
            <a:pPr lvl="1"/>
            <a:r>
              <a:rPr lang="en-US" sz="2600" dirty="0"/>
              <a:t>increasing academic engagement</a:t>
            </a:r>
          </a:p>
          <a:p>
            <a:pPr lvl="1"/>
            <a:r>
              <a:rPr lang="en-US" sz="2600" dirty="0"/>
              <a:t>reducing referrals to special education for behavioral concerns.  </a:t>
            </a:r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dirty="0" err="1"/>
              <a:t>Drevon</a:t>
            </a:r>
            <a:r>
              <a:rPr lang="en-US" dirty="0"/>
              <a:t> et al., 2019; Hawken &amp; Horner, 2003; Hawken, MacLeod, Rawlings, 2007)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8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1788458" y="6275668"/>
            <a:ext cx="4840940" cy="36512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l">
              <a:buSzPct val="25000"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Adapted from Crone et al </a:t>
            </a:r>
            <a:endParaRPr dirty="0">
              <a:solidFill>
                <a:prstClr val="whit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9421907" y="6275668"/>
            <a:ext cx="990599" cy="36512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8</a:t>
            </a:fld>
            <a:endParaRPr lang="en-US" sz="10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28956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9250" indent="-349250">
              <a:spcBef>
                <a:spcPts val="0"/>
              </a:spcBef>
              <a:buClr>
                <a:srgbClr val="6DB7D7"/>
              </a:buClr>
              <a:buSzPct val="110000"/>
              <a:buNone/>
            </a:pP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9250" indent="-349250">
              <a:spcBef>
                <a:spcPts val="2000"/>
              </a:spcBef>
              <a:buClr>
                <a:srgbClr val="6DB7D7"/>
              </a:buClr>
              <a:buSzPct val="110000"/>
              <a:buNone/>
            </a:pP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9250" indent="-349250">
              <a:spcBef>
                <a:spcPts val="2000"/>
              </a:spcBef>
              <a:buClr>
                <a:srgbClr val="6DB7D7"/>
              </a:buClr>
              <a:buSzPct val="110000"/>
              <a:buNone/>
            </a:pP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2438401" y="381001"/>
            <a:ext cx="2209799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endParaRPr sz="120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2438401" y="304801"/>
            <a:ext cx="4038599" cy="533399"/>
          </a:xfrm>
          <a:prstGeom prst="rect">
            <a:avLst/>
          </a:prstGeom>
          <a:solidFill>
            <a:srgbClr val="CC99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Student Recommended for CICO</a:t>
            </a:r>
          </a:p>
        </p:txBody>
      </p:sp>
      <p:sp>
        <p:nvSpPr>
          <p:cNvPr id="159" name="Shape 159"/>
          <p:cNvSpPr/>
          <p:nvPr/>
        </p:nvSpPr>
        <p:spPr>
          <a:xfrm>
            <a:off x="2590800" y="1295401"/>
            <a:ext cx="3886200" cy="609599"/>
          </a:xfrm>
          <a:prstGeom prst="rect">
            <a:avLst/>
          </a:prstGeom>
          <a:solidFill>
            <a:srgbClr val="CC99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Teacher, Parent, Student Agree &amp; </a:t>
            </a:r>
            <a:r>
              <a:rPr lang="en-US" sz="16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Implementation Starts</a:t>
            </a:r>
          </a:p>
        </p:txBody>
      </p:sp>
      <p:sp>
        <p:nvSpPr>
          <p:cNvPr id="160" name="Shape 160"/>
          <p:cNvSpPr/>
          <p:nvPr/>
        </p:nvSpPr>
        <p:spPr>
          <a:xfrm>
            <a:off x="2133601" y="3810001"/>
            <a:ext cx="1676399" cy="990599"/>
          </a:xfrm>
          <a:prstGeom prst="ellipse">
            <a:avLst/>
          </a:prstGeom>
          <a:solidFill>
            <a:srgbClr val="FFFF99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Parent/ Home</a:t>
            </a:r>
          </a:p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Feedback</a:t>
            </a:r>
          </a:p>
        </p:txBody>
      </p:sp>
      <p:sp>
        <p:nvSpPr>
          <p:cNvPr id="161" name="Shape 161"/>
          <p:cNvSpPr/>
          <p:nvPr/>
        </p:nvSpPr>
        <p:spPr>
          <a:xfrm>
            <a:off x="5334001" y="3810001"/>
            <a:ext cx="1676399" cy="990599"/>
          </a:xfrm>
          <a:prstGeom prst="ellipse">
            <a:avLst/>
          </a:prstGeom>
          <a:solidFill>
            <a:srgbClr val="FFFF99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Regular Teacher(s) </a:t>
            </a:r>
          </a:p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Feedback</a:t>
            </a:r>
          </a:p>
        </p:txBody>
      </p:sp>
      <p:sp>
        <p:nvSpPr>
          <p:cNvPr id="162" name="Shape 162"/>
          <p:cNvSpPr/>
          <p:nvPr/>
        </p:nvSpPr>
        <p:spPr>
          <a:xfrm>
            <a:off x="3886201" y="4953001"/>
            <a:ext cx="1676399" cy="990599"/>
          </a:xfrm>
          <a:prstGeom prst="ellipse">
            <a:avLst/>
          </a:prstGeom>
          <a:solidFill>
            <a:srgbClr val="FFFF99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Afternoon</a:t>
            </a:r>
          </a:p>
          <a:p>
            <a:pPr algn="ctr">
              <a:buSzPct val="25000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Check-out</a:t>
            </a:r>
          </a:p>
        </p:txBody>
      </p:sp>
      <p:sp>
        <p:nvSpPr>
          <p:cNvPr id="163" name="Shape 163"/>
          <p:cNvSpPr/>
          <p:nvPr/>
        </p:nvSpPr>
        <p:spPr>
          <a:xfrm>
            <a:off x="3886201" y="2667001"/>
            <a:ext cx="1676399" cy="990599"/>
          </a:xfrm>
          <a:prstGeom prst="ellipse">
            <a:avLst/>
          </a:prstGeom>
          <a:solidFill>
            <a:srgbClr val="FFFF99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Morning </a:t>
            </a:r>
          </a:p>
          <a:p>
            <a:pPr algn="ctr">
              <a:buSzPct val="25000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Check-in/DPR</a:t>
            </a:r>
          </a:p>
          <a:p>
            <a:pPr algn="ctr">
              <a:buSzPct val="25000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Pick-up</a:t>
            </a:r>
          </a:p>
        </p:txBody>
      </p:sp>
      <p:cxnSp>
        <p:nvCxnSpPr>
          <p:cNvPr id="164" name="Shape 164"/>
          <p:cNvCxnSpPr/>
          <p:nvPr/>
        </p:nvCxnSpPr>
        <p:spPr>
          <a:xfrm>
            <a:off x="4648200" y="838200"/>
            <a:ext cx="0" cy="381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" name="Shape 165"/>
          <p:cNvCxnSpPr/>
          <p:nvPr/>
        </p:nvCxnSpPr>
        <p:spPr>
          <a:xfrm>
            <a:off x="4648200" y="1905001"/>
            <a:ext cx="0" cy="6857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6" name="Shape 166"/>
          <p:cNvCxnSpPr/>
          <p:nvPr/>
        </p:nvCxnSpPr>
        <p:spPr>
          <a:xfrm rot="-555926" flipH="1">
            <a:off x="5410201" y="4800600"/>
            <a:ext cx="533399" cy="381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67" name="Shape 167"/>
          <p:cNvCxnSpPr/>
          <p:nvPr/>
        </p:nvCxnSpPr>
        <p:spPr>
          <a:xfrm rot="10800000">
            <a:off x="3505199" y="4724399"/>
            <a:ext cx="457200" cy="457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68" name="Shape 168"/>
          <p:cNvCxnSpPr/>
          <p:nvPr/>
        </p:nvCxnSpPr>
        <p:spPr>
          <a:xfrm rot="10800000" flipH="1">
            <a:off x="3429001" y="3505199"/>
            <a:ext cx="609599" cy="381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69" name="Shape 169"/>
          <p:cNvSpPr/>
          <p:nvPr/>
        </p:nvSpPr>
        <p:spPr>
          <a:xfrm>
            <a:off x="7696201" y="2590800"/>
            <a:ext cx="2133599" cy="914400"/>
          </a:xfrm>
          <a:prstGeom prst="rect">
            <a:avLst/>
          </a:prstGeom>
          <a:solidFill>
            <a:srgbClr val="00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CICO</a:t>
            </a: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Coordinator</a:t>
            </a:r>
          </a:p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Summarizes Data </a:t>
            </a:r>
          </a:p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For Decision Making</a:t>
            </a:r>
          </a:p>
        </p:txBody>
      </p:sp>
      <p:sp>
        <p:nvSpPr>
          <p:cNvPr id="170" name="Shape 170"/>
          <p:cNvSpPr/>
          <p:nvPr/>
        </p:nvSpPr>
        <p:spPr>
          <a:xfrm>
            <a:off x="7772400" y="4038601"/>
            <a:ext cx="2057400" cy="838199"/>
          </a:xfrm>
          <a:prstGeom prst="rect">
            <a:avLst/>
          </a:prstGeom>
          <a:solidFill>
            <a:srgbClr val="00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2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Student Progress Assessed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1: responding,          2: needs more,          3: completed goals</a:t>
            </a:r>
          </a:p>
        </p:txBody>
      </p:sp>
      <p:sp>
        <p:nvSpPr>
          <p:cNvPr id="171" name="Shape 171"/>
          <p:cNvSpPr/>
          <p:nvPr/>
        </p:nvSpPr>
        <p:spPr>
          <a:xfrm>
            <a:off x="9220201" y="5943601"/>
            <a:ext cx="1219199" cy="685799"/>
          </a:xfrm>
          <a:prstGeom prst="rect">
            <a:avLst/>
          </a:prstGeom>
          <a:solidFill>
            <a:srgbClr val="99FF99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3: Exit/ Graduate</a:t>
            </a:r>
          </a:p>
        </p:txBody>
      </p:sp>
      <p:sp>
        <p:nvSpPr>
          <p:cNvPr id="172" name="Shape 172"/>
          <p:cNvSpPr/>
          <p:nvPr/>
        </p:nvSpPr>
        <p:spPr>
          <a:xfrm>
            <a:off x="7696201" y="5943601"/>
            <a:ext cx="1219199" cy="685799"/>
          </a:xfrm>
          <a:prstGeom prst="rect">
            <a:avLst/>
          </a:prstGeom>
          <a:solidFill>
            <a:srgbClr val="99FF99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16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2: Add Support</a:t>
            </a:r>
          </a:p>
        </p:txBody>
      </p:sp>
      <p:cxnSp>
        <p:nvCxnSpPr>
          <p:cNvPr id="173" name="Shape 173"/>
          <p:cNvCxnSpPr/>
          <p:nvPr/>
        </p:nvCxnSpPr>
        <p:spPr>
          <a:xfrm>
            <a:off x="8763000" y="3505201"/>
            <a:ext cx="0" cy="5333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74" name="Shape 174"/>
          <p:cNvCxnSpPr/>
          <p:nvPr/>
        </p:nvCxnSpPr>
        <p:spPr>
          <a:xfrm>
            <a:off x="8915401" y="4876801"/>
            <a:ext cx="990599" cy="9905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75" name="Shape 175"/>
          <p:cNvCxnSpPr/>
          <p:nvPr/>
        </p:nvCxnSpPr>
        <p:spPr>
          <a:xfrm>
            <a:off x="8458200" y="4953001"/>
            <a:ext cx="0" cy="9905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76" name="Shape 176"/>
          <p:cNvCxnSpPr/>
          <p:nvPr/>
        </p:nvCxnSpPr>
        <p:spPr>
          <a:xfrm rot="10800000">
            <a:off x="1828799" y="6324600"/>
            <a:ext cx="5181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77" name="Shape 177"/>
          <p:cNvCxnSpPr/>
          <p:nvPr/>
        </p:nvCxnSpPr>
        <p:spPr>
          <a:xfrm rot="10800000">
            <a:off x="1828800" y="1600201"/>
            <a:ext cx="0" cy="46481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78" name="Shape 178"/>
          <p:cNvCxnSpPr/>
          <p:nvPr/>
        </p:nvCxnSpPr>
        <p:spPr>
          <a:xfrm>
            <a:off x="1828800" y="1600200"/>
            <a:ext cx="76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79" name="Shape 179"/>
          <p:cNvCxnSpPr/>
          <p:nvPr/>
        </p:nvCxnSpPr>
        <p:spPr>
          <a:xfrm flipH="1">
            <a:off x="7010399" y="4876800"/>
            <a:ext cx="762000" cy="1295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80" name="Shape 180"/>
          <p:cNvCxnSpPr/>
          <p:nvPr/>
        </p:nvCxnSpPr>
        <p:spPr>
          <a:xfrm>
            <a:off x="5410200" y="3505201"/>
            <a:ext cx="381000" cy="3047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81" name="Shape 181"/>
          <p:cNvCxnSpPr/>
          <p:nvPr/>
        </p:nvCxnSpPr>
        <p:spPr>
          <a:xfrm>
            <a:off x="5638801" y="3200400"/>
            <a:ext cx="19811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82" name="Shape 182"/>
          <p:cNvCxnSpPr/>
          <p:nvPr/>
        </p:nvCxnSpPr>
        <p:spPr>
          <a:xfrm rot="10800000">
            <a:off x="7086601" y="6324600"/>
            <a:ext cx="5333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83" name="Shape 183"/>
          <p:cNvSpPr txBox="1"/>
          <p:nvPr/>
        </p:nvSpPr>
        <p:spPr>
          <a:xfrm>
            <a:off x="6899275" y="381000"/>
            <a:ext cx="3270250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2400" b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Check-In, Check-Out Implementation Process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48546" y="5169556"/>
            <a:ext cx="133623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1: Continue</a:t>
            </a:r>
          </a:p>
        </p:txBody>
      </p:sp>
    </p:spTree>
    <p:extLst>
      <p:ext uri="{BB962C8B-B14F-4D97-AF65-F5344CB8AC3E}">
        <p14:creationId xmlns:p14="http://schemas.microsoft.com/office/powerpoint/2010/main" val="293479133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584" y="164592"/>
            <a:ext cx="5797296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Daily Progress Reports (DPRs)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695"/>
            <a:ext cx="6079524" cy="5158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4" y="1353312"/>
            <a:ext cx="5954486" cy="44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824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14095</TotalTime>
  <Words>1293</Words>
  <Application>Microsoft Macintosh PowerPoint</Application>
  <PresentationFormat>Widescreen</PresentationFormat>
  <Paragraphs>232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Arial</vt:lpstr>
      <vt:lpstr>Arial Black</vt:lpstr>
      <vt:lpstr>Calibri</vt:lpstr>
      <vt:lpstr>Nunito Sans</vt:lpstr>
      <vt:lpstr>Raleway</vt:lpstr>
      <vt:lpstr>Source Sans Pro</vt:lpstr>
      <vt:lpstr>Tahoma</vt:lpstr>
      <vt:lpstr>Trebuchet MS</vt:lpstr>
      <vt:lpstr>Wingdings 3</vt:lpstr>
      <vt:lpstr>Facet</vt:lpstr>
      <vt:lpstr>Virtual Check-in, Check-Out (CICO)</vt:lpstr>
      <vt:lpstr>Leanne Hawken, PhD, BCBA, LBA </vt:lpstr>
      <vt:lpstr>Objectives </vt:lpstr>
      <vt:lpstr>CICO E-Learning Modules</vt:lpstr>
      <vt:lpstr>Additional CICO Resources</vt:lpstr>
      <vt:lpstr>Acknowledgements </vt:lpstr>
      <vt:lpstr>What is Check-in, Check-out (CICO)? </vt:lpstr>
      <vt:lpstr>PowerPoint Presentation</vt:lpstr>
      <vt:lpstr>Daily Progress Reports (DPRs)</vt:lpstr>
      <vt:lpstr>Key Features to Consider for Virtual CICO</vt:lpstr>
      <vt:lpstr>Step 1: Determine Need for CICO  </vt:lpstr>
      <vt:lpstr>PowerPoint Presentation</vt:lpstr>
      <vt:lpstr>Step 2: Determine How a Student will  Check-in/Check-out </vt:lpstr>
      <vt:lpstr>Step 3: Align Intervention with Student, Family, and Instructional Needs</vt:lpstr>
      <vt:lpstr>Live Virtual Instruction (Synchronous)</vt:lpstr>
      <vt:lpstr>Live Virtual Instruction with Home  Routines Included</vt:lpstr>
      <vt:lpstr>Web-Based Recordings and/or Packet (Asynchronous) Learning</vt:lpstr>
      <vt:lpstr>Step 4: Determine Reinforcement  </vt:lpstr>
      <vt:lpstr>Step 4: Determine Reinforcement </vt:lpstr>
      <vt:lpstr>Step 5 – Use Data for Decision Making </vt:lpstr>
      <vt:lpstr>Few More Considerations for Virtual CICO</vt:lpstr>
      <vt:lpstr>Take Home Messages</vt:lpstr>
      <vt:lpstr>Final Message</vt:lpstr>
      <vt:lpstr>   Contact Information   leanne.hawken@utah.edu leanne.s.hawken@gmail.com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Check-in, Check-Out (CICO)</dc:title>
  <dc:creator>Leanne Hawken</dc:creator>
  <cp:lastModifiedBy>Leanne Hawken</cp:lastModifiedBy>
  <cp:revision>63</cp:revision>
  <dcterms:created xsi:type="dcterms:W3CDTF">2020-07-18T20:46:36Z</dcterms:created>
  <dcterms:modified xsi:type="dcterms:W3CDTF">2020-07-28T15:42:02Z</dcterms:modified>
</cp:coreProperties>
</file>