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Average" panose="02000503040000020003" pitchFamily="2" charset="77"/>
      <p:regular r:id="rId57"/>
    </p:embeddedFont>
    <p:embeddedFont>
      <p:font typeface="Calibri" panose="020F0502020204030204" pitchFamily="34" charset="0"/>
      <p:regular r:id="rId58"/>
      <p:bold r:id="rId59"/>
      <p:italic r:id="rId60"/>
      <p:boldItalic r:id="rId61"/>
    </p:embeddedFont>
    <p:embeddedFont>
      <p:font typeface="Lora" pitchFamily="2" charset="77"/>
      <p:regular r:id="rId62"/>
      <p:bold r:id="rId63"/>
      <p:italic r:id="rId64"/>
      <p:boldItalic r:id="rId65"/>
    </p:embeddedFont>
    <p:embeddedFont>
      <p:font typeface="Oswald" pitchFamily="2" charset="77"/>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957"/>
  </p:normalViewPr>
  <p:slideViewPr>
    <p:cSldViewPr snapToGrid="0">
      <p:cViewPr varScale="1">
        <p:scale>
          <a:sx n="133" d="100"/>
          <a:sy n="133" d="100"/>
        </p:scale>
        <p:origin x="10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0947631ae_0_11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0947631a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783fa60d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783fa60d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7a6fdc850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7a6fdc850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783fa60dc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783fa60d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solidFill>
                <a:schemeClr val="dk2"/>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783fa60d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c783fa60d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7a6fdc85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c7a6fdc85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9aad8b9bb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9aad8b9bb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 </a:t>
            </a:r>
            <a:endParaRPr>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9aad8b9bb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9aad8b9bb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0947631ae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c0947631ae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0947631ae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0947631ae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c783fa60d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c783fa60d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rgbClr val="37474F"/>
              </a:solidFill>
              <a:latin typeface="Average"/>
              <a:ea typeface="Average"/>
              <a:cs typeface="Average"/>
              <a:sym typeface="Averag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0947631ae_0_12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0947631a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783fa60d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783fa60d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c783fa60d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c783fa60d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0947631ae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0947631ae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8f1f5fc10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8f1f5fc10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2fadc4a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2fadc4a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92586843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c92586843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err="1"/>
              <a:t>Tampax</a:t>
            </a:r>
            <a:r>
              <a:rPr lang="en-US" dirty="0"/>
              <a:t>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ab1c5339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cab1c5339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9aad8b9bb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c9aad8b9bb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c92586843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c92586843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9aad8b9bb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c9aad8b9bb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0947631ae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0947631a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8f1f5fc10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c8f1f5fc10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92586843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c92586843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ab1c5339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cab1c5339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ab1c5339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cab1c5339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cab1c5339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cab1c5339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c0947631ae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c0947631ae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92586843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c92586843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c92586843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c92586843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c92586843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c92586843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dirty="0">
              <a:solidFill>
                <a:srgbClr val="CACACA"/>
              </a:solidFill>
              <a:latin typeface="Average"/>
              <a:ea typeface="Average"/>
              <a:cs typeface="Average"/>
              <a:sym typeface="Average"/>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c92586843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c9258684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8a0c2f3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8a0c2f3d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c92586843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c92586843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8f1f5fc10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c8f1f5fc10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dirty="0">
              <a:solidFill>
                <a:srgbClr val="37474F"/>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c0947631ae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c0947631a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c0947631ae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c0947631ae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c9093b7b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c9093b7b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dirty="0">
              <a:solidFill>
                <a:srgbClr val="37474F"/>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9093b7b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c9093b7b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rgbClr val="37474F"/>
              </a:solidFill>
              <a:latin typeface="Average"/>
              <a:ea typeface="Average"/>
              <a:cs typeface="Average"/>
              <a:sym typeface="Average"/>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c9093b7b2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c9093b7b2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c9093b7b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c9093b7b2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dirty="0">
              <a:solidFill>
                <a:srgbClr val="37474F"/>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c9093b7b2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c9093b7b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c9093b7b2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c9093b7b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8f1f5fc1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8f1f5fc1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c9093b7b22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c9093b7b2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c0947631a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c0947631a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23893a93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23893a93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1f9517c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e1f9517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23893a93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e23893a93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bc85a640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bc85a64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783fa60d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783fa60d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0947631ae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0947631ae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9aad8b9bb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9aad8b9bb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3"/>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200"/>
              </a:spcBef>
              <a:spcAft>
                <a:spcPts val="0"/>
              </a:spcAft>
              <a:buClr>
                <a:schemeClr val="dk1"/>
              </a:buClr>
              <a:buSzPts val="2000"/>
              <a:buNone/>
              <a:defRPr sz="2000" b="1"/>
            </a:lvl2pPr>
            <a:lvl3pPr marL="1371600" lvl="2" indent="-228600" algn="l" rtl="0">
              <a:spcBef>
                <a:spcPts val="1200"/>
              </a:spcBef>
              <a:spcAft>
                <a:spcPts val="0"/>
              </a:spcAft>
              <a:buClr>
                <a:schemeClr val="dk1"/>
              </a:buClr>
              <a:buSzPts val="1800"/>
              <a:buNone/>
              <a:defRPr sz="1800" b="1"/>
            </a:lvl3pPr>
            <a:lvl4pPr marL="1828800" lvl="3" indent="-228600" algn="l" rtl="0">
              <a:spcBef>
                <a:spcPts val="1200"/>
              </a:spcBef>
              <a:spcAft>
                <a:spcPts val="0"/>
              </a:spcAft>
              <a:buClr>
                <a:schemeClr val="dk1"/>
              </a:buClr>
              <a:buSzPts val="1600"/>
              <a:buNone/>
              <a:defRPr sz="1600" b="1"/>
            </a:lvl4pPr>
            <a:lvl5pPr marL="2286000" lvl="4" indent="-228600" algn="l" rtl="0">
              <a:spcBef>
                <a:spcPts val="1200"/>
              </a:spcBef>
              <a:spcAft>
                <a:spcPts val="0"/>
              </a:spcAft>
              <a:buClr>
                <a:schemeClr val="dk1"/>
              </a:buClr>
              <a:buSzPts val="1600"/>
              <a:buNone/>
              <a:defRPr sz="1600" b="1"/>
            </a:lvl5pPr>
            <a:lvl6pPr marL="2743200" lvl="5" indent="-228600" algn="l" rtl="0">
              <a:spcBef>
                <a:spcPts val="1200"/>
              </a:spcBef>
              <a:spcAft>
                <a:spcPts val="0"/>
              </a:spcAft>
              <a:buClr>
                <a:schemeClr val="dk1"/>
              </a:buClr>
              <a:buSzPts val="1600"/>
              <a:buNone/>
              <a:defRPr sz="1600" b="1"/>
            </a:lvl6pPr>
            <a:lvl7pPr marL="3200400" lvl="6" indent="-228600" algn="l" rtl="0">
              <a:spcBef>
                <a:spcPts val="1200"/>
              </a:spcBef>
              <a:spcAft>
                <a:spcPts val="0"/>
              </a:spcAft>
              <a:buClr>
                <a:schemeClr val="dk1"/>
              </a:buClr>
              <a:buSzPts val="1600"/>
              <a:buNone/>
              <a:defRPr sz="1600" b="1"/>
            </a:lvl7pPr>
            <a:lvl8pPr marL="3657600" lvl="7" indent="-228600" algn="l" rtl="0">
              <a:spcBef>
                <a:spcPts val="1200"/>
              </a:spcBef>
              <a:spcAft>
                <a:spcPts val="0"/>
              </a:spcAft>
              <a:buClr>
                <a:schemeClr val="dk1"/>
              </a:buClr>
              <a:buSzPts val="1600"/>
              <a:buNone/>
              <a:defRPr sz="1600" b="1"/>
            </a:lvl8pPr>
            <a:lvl9pPr marL="4114800" lvl="8" indent="-228600" algn="l" rtl="0">
              <a:spcBef>
                <a:spcPts val="1200"/>
              </a:spcBef>
              <a:spcAft>
                <a:spcPts val="1200"/>
              </a:spcAft>
              <a:buClr>
                <a:schemeClr val="dk1"/>
              </a:buClr>
              <a:buSzPts val="1600"/>
              <a:buNone/>
              <a:defRPr sz="1600" b="1"/>
            </a:lvl9pPr>
          </a:lstStyle>
          <a:p>
            <a:endParaRPr/>
          </a:p>
        </p:txBody>
      </p:sp>
      <p:sp>
        <p:nvSpPr>
          <p:cNvPr id="58" name="Google Shape;58;p13"/>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200"/>
              </a:spcBef>
              <a:spcAft>
                <a:spcPts val="0"/>
              </a:spcAft>
              <a:buClr>
                <a:schemeClr val="dk1"/>
              </a:buClr>
              <a:buSzPts val="2000"/>
              <a:buChar char="○"/>
              <a:defRPr sz="2000"/>
            </a:lvl2pPr>
            <a:lvl3pPr marL="1371600" lvl="2" indent="-342900" algn="l" rtl="0">
              <a:spcBef>
                <a:spcPts val="1200"/>
              </a:spcBef>
              <a:spcAft>
                <a:spcPts val="0"/>
              </a:spcAft>
              <a:buClr>
                <a:schemeClr val="dk1"/>
              </a:buClr>
              <a:buSzPts val="1800"/>
              <a:buChar char="■"/>
              <a:defRPr sz="1800"/>
            </a:lvl3pPr>
            <a:lvl4pPr marL="1828800" lvl="3" indent="-330200" algn="l" rtl="0">
              <a:spcBef>
                <a:spcPts val="1200"/>
              </a:spcBef>
              <a:spcAft>
                <a:spcPts val="0"/>
              </a:spcAft>
              <a:buClr>
                <a:schemeClr val="dk1"/>
              </a:buClr>
              <a:buSzPts val="1600"/>
              <a:buChar char="●"/>
              <a:defRPr sz="1600"/>
            </a:lvl4pPr>
            <a:lvl5pPr marL="2286000" lvl="4" indent="-330200" algn="l" rtl="0">
              <a:spcBef>
                <a:spcPts val="1200"/>
              </a:spcBef>
              <a:spcAft>
                <a:spcPts val="0"/>
              </a:spcAft>
              <a:buClr>
                <a:schemeClr val="dk1"/>
              </a:buClr>
              <a:buSzPts val="1600"/>
              <a:buChar char="○"/>
              <a:defRPr sz="1600"/>
            </a:lvl5pPr>
            <a:lvl6pPr marL="2743200" lvl="5" indent="-330200" algn="l" rtl="0">
              <a:spcBef>
                <a:spcPts val="1200"/>
              </a:spcBef>
              <a:spcAft>
                <a:spcPts val="0"/>
              </a:spcAft>
              <a:buClr>
                <a:schemeClr val="dk1"/>
              </a:buClr>
              <a:buSzPts val="1600"/>
              <a:buChar char="■"/>
              <a:defRPr sz="1600"/>
            </a:lvl6pPr>
            <a:lvl7pPr marL="3200400" lvl="6" indent="-330200" algn="l" rtl="0">
              <a:spcBef>
                <a:spcPts val="1200"/>
              </a:spcBef>
              <a:spcAft>
                <a:spcPts val="0"/>
              </a:spcAft>
              <a:buClr>
                <a:schemeClr val="dk1"/>
              </a:buClr>
              <a:buSzPts val="1600"/>
              <a:buChar char="●"/>
              <a:defRPr sz="1600"/>
            </a:lvl7pPr>
            <a:lvl8pPr marL="3657600" lvl="7" indent="-330200" algn="l" rtl="0">
              <a:spcBef>
                <a:spcPts val="1200"/>
              </a:spcBef>
              <a:spcAft>
                <a:spcPts val="0"/>
              </a:spcAft>
              <a:buClr>
                <a:schemeClr val="dk1"/>
              </a:buClr>
              <a:buSzPts val="1600"/>
              <a:buChar char="○"/>
              <a:defRPr sz="1600"/>
            </a:lvl8pPr>
            <a:lvl9pPr marL="4114800" lvl="8" indent="-330200" algn="l" rtl="0">
              <a:spcBef>
                <a:spcPts val="1200"/>
              </a:spcBef>
              <a:spcAft>
                <a:spcPts val="1200"/>
              </a:spcAft>
              <a:buClr>
                <a:schemeClr val="dk1"/>
              </a:buClr>
              <a:buSzPts val="1600"/>
              <a:buChar char="■"/>
              <a:defRPr sz="1600"/>
            </a:lvl9pPr>
          </a:lstStyle>
          <a:p>
            <a:endParaRPr/>
          </a:p>
        </p:txBody>
      </p:sp>
      <p:sp>
        <p:nvSpPr>
          <p:cNvPr id="59" name="Google Shape;59;p13"/>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200"/>
              </a:spcBef>
              <a:spcAft>
                <a:spcPts val="0"/>
              </a:spcAft>
              <a:buClr>
                <a:schemeClr val="dk1"/>
              </a:buClr>
              <a:buSzPts val="2000"/>
              <a:buNone/>
              <a:defRPr sz="2000" b="1"/>
            </a:lvl2pPr>
            <a:lvl3pPr marL="1371600" lvl="2" indent="-228600" algn="l" rtl="0">
              <a:spcBef>
                <a:spcPts val="1200"/>
              </a:spcBef>
              <a:spcAft>
                <a:spcPts val="0"/>
              </a:spcAft>
              <a:buClr>
                <a:schemeClr val="dk1"/>
              </a:buClr>
              <a:buSzPts val="1800"/>
              <a:buNone/>
              <a:defRPr sz="1800" b="1"/>
            </a:lvl3pPr>
            <a:lvl4pPr marL="1828800" lvl="3" indent="-228600" algn="l" rtl="0">
              <a:spcBef>
                <a:spcPts val="1200"/>
              </a:spcBef>
              <a:spcAft>
                <a:spcPts val="0"/>
              </a:spcAft>
              <a:buClr>
                <a:schemeClr val="dk1"/>
              </a:buClr>
              <a:buSzPts val="1600"/>
              <a:buNone/>
              <a:defRPr sz="1600" b="1"/>
            </a:lvl4pPr>
            <a:lvl5pPr marL="2286000" lvl="4" indent="-228600" algn="l" rtl="0">
              <a:spcBef>
                <a:spcPts val="1200"/>
              </a:spcBef>
              <a:spcAft>
                <a:spcPts val="0"/>
              </a:spcAft>
              <a:buClr>
                <a:schemeClr val="dk1"/>
              </a:buClr>
              <a:buSzPts val="1600"/>
              <a:buNone/>
              <a:defRPr sz="1600" b="1"/>
            </a:lvl5pPr>
            <a:lvl6pPr marL="2743200" lvl="5" indent="-228600" algn="l" rtl="0">
              <a:spcBef>
                <a:spcPts val="1200"/>
              </a:spcBef>
              <a:spcAft>
                <a:spcPts val="0"/>
              </a:spcAft>
              <a:buClr>
                <a:schemeClr val="dk1"/>
              </a:buClr>
              <a:buSzPts val="1600"/>
              <a:buNone/>
              <a:defRPr sz="1600" b="1"/>
            </a:lvl6pPr>
            <a:lvl7pPr marL="3200400" lvl="6" indent="-228600" algn="l" rtl="0">
              <a:spcBef>
                <a:spcPts val="1200"/>
              </a:spcBef>
              <a:spcAft>
                <a:spcPts val="0"/>
              </a:spcAft>
              <a:buClr>
                <a:schemeClr val="dk1"/>
              </a:buClr>
              <a:buSzPts val="1600"/>
              <a:buNone/>
              <a:defRPr sz="1600" b="1"/>
            </a:lvl7pPr>
            <a:lvl8pPr marL="3657600" lvl="7" indent="-228600" algn="l" rtl="0">
              <a:spcBef>
                <a:spcPts val="1200"/>
              </a:spcBef>
              <a:spcAft>
                <a:spcPts val="0"/>
              </a:spcAft>
              <a:buClr>
                <a:schemeClr val="dk1"/>
              </a:buClr>
              <a:buSzPts val="1600"/>
              <a:buNone/>
              <a:defRPr sz="1600" b="1"/>
            </a:lvl8pPr>
            <a:lvl9pPr marL="4114800" lvl="8" indent="-228600" algn="l" rtl="0">
              <a:spcBef>
                <a:spcPts val="1200"/>
              </a:spcBef>
              <a:spcAft>
                <a:spcPts val="1200"/>
              </a:spcAft>
              <a:buClr>
                <a:schemeClr val="dk1"/>
              </a:buClr>
              <a:buSzPts val="1600"/>
              <a:buNone/>
              <a:defRPr sz="1600" b="1"/>
            </a:lvl9pPr>
          </a:lstStyle>
          <a:p>
            <a:endParaRPr/>
          </a:p>
        </p:txBody>
      </p:sp>
      <p:sp>
        <p:nvSpPr>
          <p:cNvPr id="60" name="Google Shape;60;p13"/>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200"/>
              </a:spcBef>
              <a:spcAft>
                <a:spcPts val="0"/>
              </a:spcAft>
              <a:buClr>
                <a:schemeClr val="dk1"/>
              </a:buClr>
              <a:buSzPts val="2000"/>
              <a:buChar char="○"/>
              <a:defRPr sz="2000"/>
            </a:lvl2pPr>
            <a:lvl3pPr marL="1371600" lvl="2" indent="-342900" algn="l" rtl="0">
              <a:spcBef>
                <a:spcPts val="1200"/>
              </a:spcBef>
              <a:spcAft>
                <a:spcPts val="0"/>
              </a:spcAft>
              <a:buClr>
                <a:schemeClr val="dk1"/>
              </a:buClr>
              <a:buSzPts val="1800"/>
              <a:buChar char="■"/>
              <a:defRPr sz="1800"/>
            </a:lvl3pPr>
            <a:lvl4pPr marL="1828800" lvl="3" indent="-330200" algn="l" rtl="0">
              <a:spcBef>
                <a:spcPts val="1200"/>
              </a:spcBef>
              <a:spcAft>
                <a:spcPts val="0"/>
              </a:spcAft>
              <a:buClr>
                <a:schemeClr val="dk1"/>
              </a:buClr>
              <a:buSzPts val="1600"/>
              <a:buChar char="●"/>
              <a:defRPr sz="1600"/>
            </a:lvl4pPr>
            <a:lvl5pPr marL="2286000" lvl="4" indent="-330200" algn="l" rtl="0">
              <a:spcBef>
                <a:spcPts val="1200"/>
              </a:spcBef>
              <a:spcAft>
                <a:spcPts val="0"/>
              </a:spcAft>
              <a:buClr>
                <a:schemeClr val="dk1"/>
              </a:buClr>
              <a:buSzPts val="1600"/>
              <a:buChar char="○"/>
              <a:defRPr sz="1600"/>
            </a:lvl5pPr>
            <a:lvl6pPr marL="2743200" lvl="5" indent="-330200" algn="l" rtl="0">
              <a:spcBef>
                <a:spcPts val="1200"/>
              </a:spcBef>
              <a:spcAft>
                <a:spcPts val="0"/>
              </a:spcAft>
              <a:buClr>
                <a:schemeClr val="dk1"/>
              </a:buClr>
              <a:buSzPts val="1600"/>
              <a:buChar char="■"/>
              <a:defRPr sz="1600"/>
            </a:lvl6pPr>
            <a:lvl7pPr marL="3200400" lvl="6" indent="-330200" algn="l" rtl="0">
              <a:spcBef>
                <a:spcPts val="1200"/>
              </a:spcBef>
              <a:spcAft>
                <a:spcPts val="0"/>
              </a:spcAft>
              <a:buClr>
                <a:schemeClr val="dk1"/>
              </a:buClr>
              <a:buSzPts val="1600"/>
              <a:buChar char="●"/>
              <a:defRPr sz="1600"/>
            </a:lvl7pPr>
            <a:lvl8pPr marL="3657600" lvl="7" indent="-330200" algn="l" rtl="0">
              <a:spcBef>
                <a:spcPts val="1200"/>
              </a:spcBef>
              <a:spcAft>
                <a:spcPts val="0"/>
              </a:spcAft>
              <a:buClr>
                <a:schemeClr val="dk1"/>
              </a:buClr>
              <a:buSzPts val="1600"/>
              <a:buChar char="○"/>
              <a:defRPr sz="1600"/>
            </a:lvl8pPr>
            <a:lvl9pPr marL="4114800" lvl="8" indent="-330200" algn="l" rtl="0">
              <a:spcBef>
                <a:spcPts val="1200"/>
              </a:spcBef>
              <a:spcAft>
                <a:spcPts val="1200"/>
              </a:spcAft>
              <a:buClr>
                <a:schemeClr val="dk1"/>
              </a:buClr>
              <a:buSzPts val="1600"/>
              <a:buChar char="■"/>
              <a:defRPr sz="1600"/>
            </a:lvl9pPr>
          </a:lstStyle>
          <a:p>
            <a:endParaRPr/>
          </a:p>
        </p:txBody>
      </p:sp>
      <p:sp>
        <p:nvSpPr>
          <p:cNvPr id="61" name="Google Shape;61;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4"/>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67" name="Google Shape;67;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15"/>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1200"/>
              </a:spcBef>
              <a:spcAft>
                <a:spcPts val="0"/>
              </a:spcAft>
              <a:buClr>
                <a:schemeClr val="dk1"/>
              </a:buClr>
              <a:buSzPts val="2800"/>
              <a:buChar char="○"/>
              <a:defRPr sz="2800"/>
            </a:lvl2pPr>
            <a:lvl3pPr marL="1371600" lvl="2" indent="-381000" algn="l" rtl="0">
              <a:spcBef>
                <a:spcPts val="1200"/>
              </a:spcBef>
              <a:spcAft>
                <a:spcPts val="0"/>
              </a:spcAft>
              <a:buClr>
                <a:schemeClr val="dk1"/>
              </a:buClr>
              <a:buSzPts val="2400"/>
              <a:buChar char="■"/>
              <a:defRPr sz="2400"/>
            </a:lvl3pPr>
            <a:lvl4pPr marL="1828800" lvl="3" indent="-355600" algn="l" rtl="0">
              <a:spcBef>
                <a:spcPts val="1200"/>
              </a:spcBef>
              <a:spcAft>
                <a:spcPts val="0"/>
              </a:spcAft>
              <a:buClr>
                <a:schemeClr val="dk1"/>
              </a:buClr>
              <a:buSzPts val="2000"/>
              <a:buChar char="●"/>
              <a:defRPr sz="2000"/>
            </a:lvl4pPr>
            <a:lvl5pPr marL="2286000" lvl="4" indent="-355600" algn="l" rtl="0">
              <a:spcBef>
                <a:spcPts val="1200"/>
              </a:spcBef>
              <a:spcAft>
                <a:spcPts val="0"/>
              </a:spcAft>
              <a:buClr>
                <a:schemeClr val="dk1"/>
              </a:buClr>
              <a:buSzPts val="2000"/>
              <a:buChar char="○"/>
              <a:defRPr sz="2000"/>
            </a:lvl5pPr>
            <a:lvl6pPr marL="2743200" lvl="5" indent="-355600" algn="l" rtl="0">
              <a:spcBef>
                <a:spcPts val="1200"/>
              </a:spcBef>
              <a:spcAft>
                <a:spcPts val="0"/>
              </a:spcAft>
              <a:buClr>
                <a:schemeClr val="dk1"/>
              </a:buClr>
              <a:buSzPts val="2000"/>
              <a:buChar char="■"/>
              <a:defRPr sz="2000"/>
            </a:lvl6pPr>
            <a:lvl7pPr marL="3200400" lvl="6" indent="-355600" algn="l" rtl="0">
              <a:spcBef>
                <a:spcPts val="1200"/>
              </a:spcBef>
              <a:spcAft>
                <a:spcPts val="0"/>
              </a:spcAft>
              <a:buClr>
                <a:schemeClr val="dk1"/>
              </a:buClr>
              <a:buSzPts val="2000"/>
              <a:buChar char="●"/>
              <a:defRPr sz="2000"/>
            </a:lvl7pPr>
            <a:lvl8pPr marL="3657600" lvl="7" indent="-355600" algn="l" rtl="0">
              <a:spcBef>
                <a:spcPts val="1200"/>
              </a:spcBef>
              <a:spcAft>
                <a:spcPts val="0"/>
              </a:spcAft>
              <a:buClr>
                <a:schemeClr val="dk1"/>
              </a:buClr>
              <a:buSzPts val="2000"/>
              <a:buChar char="○"/>
              <a:defRPr sz="2000"/>
            </a:lvl8pPr>
            <a:lvl9pPr marL="4114800" lvl="8" indent="-355600" algn="l" rtl="0">
              <a:spcBef>
                <a:spcPts val="1200"/>
              </a:spcBef>
              <a:spcAft>
                <a:spcPts val="1200"/>
              </a:spcAft>
              <a:buClr>
                <a:schemeClr val="dk1"/>
              </a:buClr>
              <a:buSzPts val="2000"/>
              <a:buChar char="■"/>
              <a:defRPr sz="2000"/>
            </a:lvl9pPr>
          </a:lstStyle>
          <a:p>
            <a:endParaRPr/>
          </a:p>
        </p:txBody>
      </p:sp>
      <p:sp>
        <p:nvSpPr>
          <p:cNvPr id="73" name="Google Shape;73;p15"/>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1200"/>
              </a:spcBef>
              <a:spcAft>
                <a:spcPts val="0"/>
              </a:spcAft>
              <a:buClr>
                <a:schemeClr val="dk1"/>
              </a:buClr>
              <a:buSzPts val="1200"/>
              <a:buNone/>
              <a:defRPr sz="1200"/>
            </a:lvl2pPr>
            <a:lvl3pPr marL="1371600" lvl="2" indent="-228600" algn="l" rtl="0">
              <a:spcBef>
                <a:spcPts val="1200"/>
              </a:spcBef>
              <a:spcAft>
                <a:spcPts val="0"/>
              </a:spcAft>
              <a:buClr>
                <a:schemeClr val="dk1"/>
              </a:buClr>
              <a:buSzPts val="1000"/>
              <a:buNone/>
              <a:defRPr sz="1000"/>
            </a:lvl3pPr>
            <a:lvl4pPr marL="1828800" lvl="3" indent="-228600" algn="l" rtl="0">
              <a:spcBef>
                <a:spcPts val="1200"/>
              </a:spcBef>
              <a:spcAft>
                <a:spcPts val="0"/>
              </a:spcAft>
              <a:buClr>
                <a:schemeClr val="dk1"/>
              </a:buClr>
              <a:buSzPts val="900"/>
              <a:buNone/>
              <a:defRPr sz="900"/>
            </a:lvl4pPr>
            <a:lvl5pPr marL="2286000" lvl="4" indent="-228600" algn="l" rtl="0">
              <a:spcBef>
                <a:spcPts val="1200"/>
              </a:spcBef>
              <a:spcAft>
                <a:spcPts val="0"/>
              </a:spcAft>
              <a:buClr>
                <a:schemeClr val="dk1"/>
              </a:buClr>
              <a:buSzPts val="900"/>
              <a:buNone/>
              <a:defRPr sz="900"/>
            </a:lvl5pPr>
            <a:lvl6pPr marL="2743200" lvl="5" indent="-228600" algn="l" rtl="0">
              <a:spcBef>
                <a:spcPts val="1200"/>
              </a:spcBef>
              <a:spcAft>
                <a:spcPts val="0"/>
              </a:spcAft>
              <a:buClr>
                <a:schemeClr val="dk1"/>
              </a:buClr>
              <a:buSzPts val="900"/>
              <a:buNone/>
              <a:defRPr sz="900"/>
            </a:lvl6pPr>
            <a:lvl7pPr marL="3200400" lvl="6" indent="-228600" algn="l" rtl="0">
              <a:spcBef>
                <a:spcPts val="1200"/>
              </a:spcBef>
              <a:spcAft>
                <a:spcPts val="0"/>
              </a:spcAft>
              <a:buClr>
                <a:schemeClr val="dk1"/>
              </a:buClr>
              <a:buSzPts val="900"/>
              <a:buNone/>
              <a:defRPr sz="900"/>
            </a:lvl7pPr>
            <a:lvl8pPr marL="3657600" lvl="7" indent="-228600" algn="l" rtl="0">
              <a:spcBef>
                <a:spcPts val="1200"/>
              </a:spcBef>
              <a:spcAft>
                <a:spcPts val="0"/>
              </a:spcAft>
              <a:buClr>
                <a:schemeClr val="dk1"/>
              </a:buClr>
              <a:buSzPts val="900"/>
              <a:buNone/>
              <a:defRPr sz="900"/>
            </a:lvl8pPr>
            <a:lvl9pPr marL="4114800" lvl="8" indent="-228600" algn="l" rtl="0">
              <a:spcBef>
                <a:spcPts val="1200"/>
              </a:spcBef>
              <a:spcAft>
                <a:spcPts val="1200"/>
              </a:spcAft>
              <a:buClr>
                <a:schemeClr val="dk1"/>
              </a:buClr>
              <a:buSzPts val="900"/>
              <a:buNone/>
              <a:defRPr sz="900"/>
            </a:lvl9pPr>
          </a:lstStyle>
          <a:p>
            <a:endParaRPr/>
          </a:p>
        </p:txBody>
      </p:sp>
      <p:sp>
        <p:nvSpPr>
          <p:cNvPr id="74" name="Google Shape;74;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hildren.webmd.com/tc/growth-and-development-ages-11-to-14-years-what-to-expec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my.clevelandclinic.org/health/diseases/14633-abnormal-menstruation-period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RX4NJrJxws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hyperlink" Target="http://www.youtube.com/watch?v=DBe7-PHRav8" TargetMode="Externa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ww.andnextcomesl.com/2020/06/free-social-stories-about-puberty.html" TargetMode="External"/><Relationship Id="rId7" Type="http://schemas.openxmlformats.org/officeDocument/2006/relationships/hyperlink" Target="https://www.amazon.com/gp/product/1785923242/ref=as_li_tl?ie=UTF8&amp;camp=1789&amp;creative=9325&amp;creativeASIN=1785923242&amp;linkCode=as2&amp;tag=sexpositive0a-20&amp;linkId=a6ef362767b809608979373f449ffad1"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hyperlink" Target="https://sexedtalk.com/popup"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mAPLTaRM48Y"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00BYyDr8Xdg"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42.jpg"/><Relationship Id="rId5" Type="http://schemas.openxmlformats.org/officeDocument/2006/relationships/hyperlink" Target="http://www.youtube.com/watch?v=kmWbOC8Fbb0" TargetMode="External"/><Relationship Id="rId4" Type="http://schemas.openxmlformats.org/officeDocument/2006/relationships/image" Target="../media/image41.jp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JOcaYIaeEDQ"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5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amaze.org" TargetMode="External"/><Relationship Id="rId7"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hyperlink" Target="https://asdsexed.org" TargetMode="External"/><Relationship Id="rId5" Type="http://schemas.openxmlformats.org/officeDocument/2006/relationships/hyperlink" Target="https://www.lomah.org" TargetMode="External"/><Relationship Id="rId10" Type="http://schemas.openxmlformats.org/officeDocument/2006/relationships/image" Target="../media/image60.jpg"/><Relationship Id="rId4" Type="http://schemas.openxmlformats.org/officeDocument/2006/relationships/hyperlink" Target="https://sexpositivefamilies.com/resources/" TargetMode="External"/><Relationship Id="rId9"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hyperlink" Target="http://3rs.org/3rs-curriculum/"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hyperlink" Target="https://teachingsexualhealth.ca/app/uploads/sites/4/Sexual-and-Development-Disablity-Guide-2016.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9N9F8Nvj_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9QgcCK6FK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671258" y="990800"/>
            <a:ext cx="7801500" cy="1730100"/>
          </a:xfrm>
          <a:prstGeom prst="rect">
            <a:avLst/>
          </a:prstGeom>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5000">
                <a:solidFill>
                  <a:schemeClr val="lt1"/>
                </a:solidFill>
                <a:latin typeface="Average"/>
                <a:ea typeface="Average"/>
                <a:cs typeface="Average"/>
                <a:sym typeface="Average"/>
              </a:rPr>
              <a:t>Welcome to Puberty Training!</a:t>
            </a:r>
            <a:endParaRPr sz="5000">
              <a:solidFill>
                <a:schemeClr val="lt1"/>
              </a:solidFill>
              <a:latin typeface="Average"/>
              <a:ea typeface="Average"/>
              <a:cs typeface="Average"/>
              <a:sym typeface="Average"/>
            </a:endParaRPr>
          </a:p>
        </p:txBody>
      </p:sp>
      <p:sp>
        <p:nvSpPr>
          <p:cNvPr id="82" name="Google Shape;82;p16"/>
          <p:cNvSpPr txBox="1"/>
          <p:nvPr/>
        </p:nvSpPr>
        <p:spPr>
          <a:xfrm>
            <a:off x="2094550" y="3192525"/>
            <a:ext cx="4856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37474F"/>
                </a:solidFill>
                <a:latin typeface="Average"/>
                <a:ea typeface="Average"/>
                <a:cs typeface="Average"/>
                <a:sym typeface="Average"/>
              </a:rPr>
              <a:t>Created by: Alli Wenzbauer</a:t>
            </a:r>
            <a:endParaRPr>
              <a:solidFill>
                <a:srgbClr val="37474F"/>
              </a:solidFill>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Terminology - External Parts</a:t>
            </a:r>
            <a:endParaRPr/>
          </a:p>
        </p:txBody>
      </p:sp>
      <p:sp>
        <p:nvSpPr>
          <p:cNvPr id="138" name="Google Shape;138;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200" b="1" u="sng">
                <a:solidFill>
                  <a:srgbClr val="FFFFFF"/>
                </a:solidFill>
                <a:latin typeface="Oswald"/>
                <a:ea typeface="Oswald"/>
                <a:cs typeface="Oswald"/>
                <a:sym typeface="Oswald"/>
              </a:rPr>
              <a:t>Vulva:</a:t>
            </a:r>
            <a:r>
              <a:rPr lang="en" sz="1200">
                <a:solidFill>
                  <a:srgbClr val="FFFFFF"/>
                </a:solidFill>
                <a:latin typeface="Oswald"/>
                <a:ea typeface="Oswald"/>
                <a:cs typeface="Oswald"/>
                <a:sym typeface="Oswald"/>
              </a:rPr>
              <a:t> The vulva is the external part of the female sex organs. It is made up of the labia, clitoris, urethral opening, and vaginal opening.</a:t>
            </a:r>
            <a:endParaRPr sz="1200">
              <a:solidFill>
                <a:srgbClr val="FFFFFF"/>
              </a:solidFill>
              <a:latin typeface="Oswald"/>
              <a:ea typeface="Oswald"/>
              <a:cs typeface="Oswald"/>
              <a:sym typeface="Oswald"/>
            </a:endParaRPr>
          </a:p>
          <a:p>
            <a:pPr marL="0" lvl="0" indent="0" algn="l" rtl="0">
              <a:lnSpc>
                <a:spcPct val="115000"/>
              </a:lnSpc>
              <a:spcBef>
                <a:spcPts val="1000"/>
              </a:spcBef>
              <a:spcAft>
                <a:spcPts val="0"/>
              </a:spcAft>
              <a:buNone/>
            </a:pPr>
            <a:r>
              <a:rPr lang="en" sz="1200" b="1" u="sng">
                <a:solidFill>
                  <a:srgbClr val="FFFFFF"/>
                </a:solidFill>
                <a:latin typeface="Oswald"/>
                <a:ea typeface="Oswald"/>
                <a:cs typeface="Oswald"/>
                <a:sym typeface="Oswald"/>
              </a:rPr>
              <a:t>Labia majora:</a:t>
            </a:r>
            <a:r>
              <a:rPr lang="en" sz="1200">
                <a:solidFill>
                  <a:srgbClr val="FFFFFF"/>
                </a:solidFill>
                <a:latin typeface="Oswald"/>
                <a:ea typeface="Oswald"/>
                <a:cs typeface="Oswald"/>
                <a:sym typeface="Oswald"/>
              </a:rPr>
              <a:t> The labia majora protect the other external reproductive organs. The labia majora are relatively large and fleshy. They contain sweat and oil-secreting glands. During  </a:t>
            </a:r>
            <a:r>
              <a:rPr lang="en" sz="1200" u="sng">
                <a:solidFill>
                  <a:srgbClr val="FFFFFF"/>
                </a:solidFill>
                <a:latin typeface="Oswald"/>
                <a:ea typeface="Oswald"/>
                <a:cs typeface="Oswald"/>
                <a:sym typeface="Oswald"/>
                <a:hlinkClick r:id="rId3">
                  <a:extLst>
                    <a:ext uri="{A12FA001-AC4F-418D-AE19-62706E023703}">
                      <ahyp:hlinkClr xmlns:ahyp="http://schemas.microsoft.com/office/drawing/2018/hyperlinkcolor" val="tx"/>
                    </a:ext>
                  </a:extLst>
                </a:hlinkClick>
              </a:rPr>
              <a:t>puberty</a:t>
            </a:r>
            <a:r>
              <a:rPr lang="en" sz="1200">
                <a:solidFill>
                  <a:srgbClr val="FFFFFF"/>
                </a:solidFill>
                <a:latin typeface="Oswald"/>
                <a:ea typeface="Oswald"/>
                <a:cs typeface="Oswald"/>
                <a:sym typeface="Oswald"/>
              </a:rPr>
              <a:t>, the labia majora grow hair.</a:t>
            </a:r>
            <a:endParaRPr sz="1200" b="1">
              <a:solidFill>
                <a:srgbClr val="FFFFFF"/>
              </a:solidFill>
              <a:latin typeface="Oswald"/>
              <a:ea typeface="Oswald"/>
              <a:cs typeface="Oswald"/>
              <a:sym typeface="Oswald"/>
            </a:endParaRPr>
          </a:p>
          <a:p>
            <a:pPr marL="0" lvl="0" indent="0" algn="l" rtl="0">
              <a:lnSpc>
                <a:spcPct val="115000"/>
              </a:lnSpc>
              <a:spcBef>
                <a:spcPts val="1000"/>
              </a:spcBef>
              <a:spcAft>
                <a:spcPts val="0"/>
              </a:spcAft>
              <a:buNone/>
            </a:pPr>
            <a:r>
              <a:rPr lang="en" sz="1200" b="1" u="sng">
                <a:solidFill>
                  <a:srgbClr val="FFFFFF"/>
                </a:solidFill>
                <a:latin typeface="Oswald"/>
                <a:ea typeface="Oswald"/>
                <a:cs typeface="Oswald"/>
                <a:sym typeface="Oswald"/>
              </a:rPr>
              <a:t>Labia minora:</a:t>
            </a:r>
            <a:r>
              <a:rPr lang="en" sz="1200">
                <a:solidFill>
                  <a:srgbClr val="FFFFFF"/>
                </a:solidFill>
                <a:latin typeface="Oswald"/>
                <a:ea typeface="Oswald"/>
                <a:cs typeface="Oswald"/>
                <a:sym typeface="Oswald"/>
              </a:rPr>
              <a:t> The labia minora lie just inside the labia majora, and surround the openings to the vagina and urethra. They can be short, long, wrinkled, smooth, and even change in color as a person gets older.</a:t>
            </a:r>
            <a:endParaRPr sz="1200">
              <a:solidFill>
                <a:srgbClr val="FFFFFF"/>
              </a:solidFill>
              <a:latin typeface="Oswald"/>
              <a:ea typeface="Oswald"/>
              <a:cs typeface="Oswald"/>
              <a:sym typeface="Oswald"/>
            </a:endParaRPr>
          </a:p>
          <a:p>
            <a:pPr marL="0" lvl="0" indent="0" algn="l" rtl="0">
              <a:lnSpc>
                <a:spcPct val="115000"/>
              </a:lnSpc>
              <a:spcBef>
                <a:spcPts val="1000"/>
              </a:spcBef>
              <a:spcAft>
                <a:spcPts val="1000"/>
              </a:spcAft>
              <a:buNone/>
            </a:pPr>
            <a:endParaRPr sz="1100">
              <a:solidFill>
                <a:srgbClr val="FFFFFF"/>
              </a:solidFill>
              <a:latin typeface="Oswald"/>
              <a:ea typeface="Oswald"/>
              <a:cs typeface="Oswald"/>
              <a:sym typeface="Oswald"/>
            </a:endParaRPr>
          </a:p>
        </p:txBody>
      </p:sp>
      <p:pic>
        <p:nvPicPr>
          <p:cNvPr id="139" name="Google Shape;139;p25"/>
          <p:cNvPicPr preferRelativeResize="0"/>
          <p:nvPr/>
        </p:nvPicPr>
        <p:blipFill>
          <a:blip r:embed="rId4">
            <a:alphaModFix/>
          </a:blip>
          <a:stretch>
            <a:fillRect/>
          </a:stretch>
        </p:blipFill>
        <p:spPr>
          <a:xfrm>
            <a:off x="4960550" y="1152475"/>
            <a:ext cx="3871749" cy="3231175"/>
          </a:xfrm>
          <a:prstGeom prst="rect">
            <a:avLst/>
          </a:prstGeom>
          <a:noFill/>
          <a:ln>
            <a:noFill/>
          </a:ln>
        </p:spPr>
      </p:pic>
      <p:sp>
        <p:nvSpPr>
          <p:cNvPr id="140" name="Google Shape;140;p25"/>
          <p:cNvSpPr txBox="1"/>
          <p:nvPr/>
        </p:nvSpPr>
        <p:spPr>
          <a:xfrm>
            <a:off x="5292925" y="2069325"/>
            <a:ext cx="139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Urethra</a:t>
            </a:r>
            <a:endParaRPr>
              <a:latin typeface="Average"/>
              <a:ea typeface="Average"/>
              <a:cs typeface="Average"/>
              <a:sym typeface="Average"/>
            </a:endParaRPr>
          </a:p>
        </p:txBody>
      </p:sp>
      <p:sp>
        <p:nvSpPr>
          <p:cNvPr id="141" name="Google Shape;141;p25"/>
          <p:cNvSpPr txBox="1"/>
          <p:nvPr/>
        </p:nvSpPr>
        <p:spPr>
          <a:xfrm>
            <a:off x="5095125" y="2393325"/>
            <a:ext cx="484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Average"/>
                <a:ea typeface="Average"/>
                <a:cs typeface="Average"/>
                <a:sym typeface="Average"/>
              </a:rPr>
              <a:t>Labia Minora</a:t>
            </a:r>
            <a:endParaRPr sz="1000">
              <a:latin typeface="Average"/>
              <a:ea typeface="Average"/>
              <a:cs typeface="Average"/>
              <a:sym typeface="Average"/>
            </a:endParaRPr>
          </a:p>
        </p:txBody>
      </p:sp>
      <p:sp>
        <p:nvSpPr>
          <p:cNvPr id="142" name="Google Shape;142;p25"/>
          <p:cNvSpPr txBox="1"/>
          <p:nvPr/>
        </p:nvSpPr>
        <p:spPr>
          <a:xfrm>
            <a:off x="5278650" y="2676025"/>
            <a:ext cx="484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Average"/>
                <a:ea typeface="Average"/>
                <a:cs typeface="Average"/>
                <a:sym typeface="Average"/>
              </a:rPr>
              <a:t>Labia Majora</a:t>
            </a:r>
            <a:endParaRPr sz="1000">
              <a:latin typeface="Average"/>
              <a:ea typeface="Average"/>
              <a:cs typeface="Average"/>
              <a:sym typeface="Average"/>
            </a:endParaRPr>
          </a:p>
        </p:txBody>
      </p:sp>
      <p:sp>
        <p:nvSpPr>
          <p:cNvPr id="143" name="Google Shape;143;p25"/>
          <p:cNvSpPr txBox="1"/>
          <p:nvPr/>
        </p:nvSpPr>
        <p:spPr>
          <a:xfrm>
            <a:off x="7604300" y="1968225"/>
            <a:ext cx="6672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Average"/>
                <a:ea typeface="Average"/>
                <a:cs typeface="Average"/>
                <a:sym typeface="Average"/>
              </a:rPr>
              <a:t>Clitoris</a:t>
            </a:r>
            <a:endParaRPr sz="1300">
              <a:latin typeface="Average"/>
              <a:ea typeface="Average"/>
              <a:cs typeface="Average"/>
              <a:sym typeface="Average"/>
            </a:endParaRPr>
          </a:p>
        </p:txBody>
      </p:sp>
      <p:sp>
        <p:nvSpPr>
          <p:cNvPr id="144" name="Google Shape;144;p25"/>
          <p:cNvSpPr txBox="1"/>
          <p:nvPr/>
        </p:nvSpPr>
        <p:spPr>
          <a:xfrm>
            <a:off x="7718725" y="2471225"/>
            <a:ext cx="667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Vagina</a:t>
            </a:r>
            <a:endParaRPr>
              <a:latin typeface="Average"/>
              <a:ea typeface="Average"/>
              <a:cs typeface="Average"/>
              <a:sym typeface="Average"/>
            </a:endParaRPr>
          </a:p>
        </p:txBody>
      </p:sp>
      <p:sp>
        <p:nvSpPr>
          <p:cNvPr id="145" name="Google Shape;145;p25"/>
          <p:cNvSpPr txBox="1"/>
          <p:nvPr/>
        </p:nvSpPr>
        <p:spPr>
          <a:xfrm>
            <a:off x="7756625" y="3171950"/>
            <a:ext cx="667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Anus</a:t>
            </a:r>
            <a:endParaRPr>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Terminology - External Parts</a:t>
            </a:r>
            <a:endParaRPr/>
          </a:p>
        </p:txBody>
      </p:sp>
      <p:sp>
        <p:nvSpPr>
          <p:cNvPr id="151" name="Google Shape;151;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u="sng">
                <a:solidFill>
                  <a:schemeClr val="dk1"/>
                </a:solidFill>
                <a:latin typeface="Oswald"/>
                <a:ea typeface="Oswald"/>
                <a:cs typeface="Oswald"/>
                <a:sym typeface="Oswald"/>
              </a:rPr>
              <a:t>Clitoris:</a:t>
            </a:r>
            <a:r>
              <a:rPr lang="en" sz="1200">
                <a:solidFill>
                  <a:schemeClr val="dk1"/>
                </a:solidFill>
                <a:latin typeface="Oswald"/>
                <a:ea typeface="Oswald"/>
                <a:cs typeface="Oswald"/>
                <a:sym typeface="Oswald"/>
              </a:rPr>
              <a:t> The two labia minora meet at the clitoris, a small, sensitive protrusion.. The clitoris is covered by a fold of skin, called the prepuce. The clitoris is very sensitive to stimulation and can become erect.</a:t>
            </a:r>
            <a:endParaRPr sz="1200">
              <a:solidFill>
                <a:schemeClr val="dk1"/>
              </a:solidFill>
              <a:latin typeface="Oswald"/>
              <a:ea typeface="Oswald"/>
              <a:cs typeface="Oswald"/>
              <a:sym typeface="Oswald"/>
            </a:endParaRPr>
          </a:p>
          <a:p>
            <a:pPr marL="0" lvl="0" indent="0" algn="l" rtl="0">
              <a:spcBef>
                <a:spcPts val="1000"/>
              </a:spcBef>
              <a:spcAft>
                <a:spcPts val="0"/>
              </a:spcAft>
              <a:buNone/>
            </a:pPr>
            <a:r>
              <a:rPr lang="en" sz="1200" b="1" u="sng">
                <a:solidFill>
                  <a:schemeClr val="dk1"/>
                </a:solidFill>
                <a:latin typeface="Oswald"/>
                <a:ea typeface="Oswald"/>
                <a:cs typeface="Oswald"/>
                <a:sym typeface="Oswald"/>
              </a:rPr>
              <a:t>Urethra opening:</a:t>
            </a:r>
            <a:r>
              <a:rPr lang="en" sz="1200">
                <a:solidFill>
                  <a:schemeClr val="dk1"/>
                </a:solidFill>
                <a:latin typeface="Oswald"/>
                <a:ea typeface="Oswald"/>
                <a:cs typeface="Oswald"/>
                <a:sym typeface="Oswald"/>
              </a:rPr>
              <a:t> A small whole where urine leaves the body.</a:t>
            </a:r>
            <a:endParaRPr sz="1200">
              <a:solidFill>
                <a:schemeClr val="dk1"/>
              </a:solidFill>
              <a:latin typeface="Oswald"/>
              <a:ea typeface="Oswald"/>
              <a:cs typeface="Oswald"/>
              <a:sym typeface="Oswald"/>
            </a:endParaRPr>
          </a:p>
          <a:p>
            <a:pPr marL="0" lvl="0" indent="0" algn="l" rtl="0">
              <a:spcBef>
                <a:spcPts val="1000"/>
              </a:spcBef>
              <a:spcAft>
                <a:spcPts val="0"/>
              </a:spcAft>
              <a:buNone/>
            </a:pPr>
            <a:r>
              <a:rPr lang="en" sz="1200" b="1" u="sng">
                <a:solidFill>
                  <a:schemeClr val="dk1"/>
                </a:solidFill>
                <a:latin typeface="Oswald"/>
                <a:ea typeface="Oswald"/>
                <a:cs typeface="Oswald"/>
                <a:sym typeface="Oswald"/>
              </a:rPr>
              <a:t>Anus:</a:t>
            </a:r>
            <a:r>
              <a:rPr lang="en" sz="1200">
                <a:solidFill>
                  <a:schemeClr val="dk1"/>
                </a:solidFill>
                <a:latin typeface="Oswald"/>
                <a:ea typeface="Oswald"/>
                <a:cs typeface="Oswald"/>
                <a:sym typeface="Oswald"/>
              </a:rPr>
              <a:t> The opening where feces leaves the body.</a:t>
            </a:r>
            <a:endParaRPr sz="1200">
              <a:solidFill>
                <a:schemeClr val="dk1"/>
              </a:solidFill>
              <a:latin typeface="Oswald"/>
              <a:ea typeface="Oswald"/>
              <a:cs typeface="Oswald"/>
              <a:sym typeface="Oswald"/>
            </a:endParaRPr>
          </a:p>
          <a:p>
            <a:pPr marL="0" lvl="0" indent="0" algn="l" rtl="0">
              <a:lnSpc>
                <a:spcPct val="115000"/>
              </a:lnSpc>
              <a:spcBef>
                <a:spcPts val="1000"/>
              </a:spcBef>
              <a:spcAft>
                <a:spcPts val="1000"/>
              </a:spcAft>
              <a:buNone/>
            </a:pPr>
            <a:endParaRPr sz="1100">
              <a:solidFill>
                <a:srgbClr val="FFFFFF"/>
              </a:solidFill>
              <a:latin typeface="Oswald"/>
              <a:ea typeface="Oswald"/>
              <a:cs typeface="Oswald"/>
              <a:sym typeface="Oswald"/>
            </a:endParaRPr>
          </a:p>
        </p:txBody>
      </p:sp>
      <p:pic>
        <p:nvPicPr>
          <p:cNvPr id="152" name="Google Shape;152;p26"/>
          <p:cNvPicPr preferRelativeResize="0"/>
          <p:nvPr/>
        </p:nvPicPr>
        <p:blipFill>
          <a:blip r:embed="rId3">
            <a:alphaModFix/>
          </a:blip>
          <a:stretch>
            <a:fillRect/>
          </a:stretch>
        </p:blipFill>
        <p:spPr>
          <a:xfrm>
            <a:off x="4960550" y="1152475"/>
            <a:ext cx="3871749" cy="3231175"/>
          </a:xfrm>
          <a:prstGeom prst="rect">
            <a:avLst/>
          </a:prstGeom>
          <a:noFill/>
          <a:ln>
            <a:noFill/>
          </a:ln>
        </p:spPr>
      </p:pic>
      <p:sp>
        <p:nvSpPr>
          <p:cNvPr id="153" name="Google Shape;153;p26"/>
          <p:cNvSpPr txBox="1"/>
          <p:nvPr/>
        </p:nvSpPr>
        <p:spPr>
          <a:xfrm>
            <a:off x="5313000" y="2046175"/>
            <a:ext cx="484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Urethra</a:t>
            </a:r>
            <a:endParaRPr>
              <a:latin typeface="Average"/>
              <a:ea typeface="Average"/>
              <a:cs typeface="Average"/>
              <a:sym typeface="Average"/>
            </a:endParaRPr>
          </a:p>
        </p:txBody>
      </p:sp>
      <p:sp>
        <p:nvSpPr>
          <p:cNvPr id="154" name="Google Shape;154;p26"/>
          <p:cNvSpPr txBox="1"/>
          <p:nvPr/>
        </p:nvSpPr>
        <p:spPr>
          <a:xfrm>
            <a:off x="5095125" y="2393325"/>
            <a:ext cx="484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Average"/>
                <a:ea typeface="Average"/>
                <a:cs typeface="Average"/>
                <a:sym typeface="Average"/>
              </a:rPr>
              <a:t>Labia Minora</a:t>
            </a:r>
            <a:endParaRPr sz="1000">
              <a:latin typeface="Average"/>
              <a:ea typeface="Average"/>
              <a:cs typeface="Average"/>
              <a:sym typeface="Average"/>
            </a:endParaRPr>
          </a:p>
        </p:txBody>
      </p:sp>
      <p:sp>
        <p:nvSpPr>
          <p:cNvPr id="155" name="Google Shape;155;p26"/>
          <p:cNvSpPr txBox="1"/>
          <p:nvPr/>
        </p:nvSpPr>
        <p:spPr>
          <a:xfrm>
            <a:off x="5278650" y="2676025"/>
            <a:ext cx="484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Average"/>
                <a:ea typeface="Average"/>
                <a:cs typeface="Average"/>
                <a:sym typeface="Average"/>
              </a:rPr>
              <a:t>Labia Majora</a:t>
            </a:r>
            <a:endParaRPr sz="1000">
              <a:latin typeface="Average"/>
              <a:ea typeface="Average"/>
              <a:cs typeface="Average"/>
              <a:sym typeface="Average"/>
            </a:endParaRPr>
          </a:p>
        </p:txBody>
      </p:sp>
      <p:sp>
        <p:nvSpPr>
          <p:cNvPr id="156" name="Google Shape;156;p26"/>
          <p:cNvSpPr txBox="1"/>
          <p:nvPr/>
        </p:nvSpPr>
        <p:spPr>
          <a:xfrm>
            <a:off x="7756625" y="3171950"/>
            <a:ext cx="667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Anus</a:t>
            </a:r>
            <a:endParaRPr>
              <a:latin typeface="Average"/>
              <a:ea typeface="Average"/>
              <a:cs typeface="Average"/>
              <a:sym typeface="Average"/>
            </a:endParaRPr>
          </a:p>
        </p:txBody>
      </p:sp>
      <p:sp>
        <p:nvSpPr>
          <p:cNvPr id="157" name="Google Shape;157;p26"/>
          <p:cNvSpPr txBox="1"/>
          <p:nvPr/>
        </p:nvSpPr>
        <p:spPr>
          <a:xfrm>
            <a:off x="7718725" y="2471225"/>
            <a:ext cx="667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Vagina</a:t>
            </a:r>
            <a:endParaRPr>
              <a:latin typeface="Average"/>
              <a:ea typeface="Average"/>
              <a:cs typeface="Average"/>
              <a:sym typeface="Average"/>
            </a:endParaRPr>
          </a:p>
        </p:txBody>
      </p:sp>
      <p:sp>
        <p:nvSpPr>
          <p:cNvPr id="158" name="Google Shape;158;p26"/>
          <p:cNvSpPr txBox="1"/>
          <p:nvPr/>
        </p:nvSpPr>
        <p:spPr>
          <a:xfrm>
            <a:off x="7611400" y="1916925"/>
            <a:ext cx="6672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Average"/>
                <a:ea typeface="Average"/>
                <a:cs typeface="Average"/>
                <a:sym typeface="Average"/>
              </a:rPr>
              <a:t>Clitoris</a:t>
            </a:r>
            <a:endParaRPr sz="1300">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Every body is different and may not look the same.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64" name="Google Shape;164;p27"/>
          <p:cNvPicPr preferRelativeResize="0"/>
          <p:nvPr/>
        </p:nvPicPr>
        <p:blipFill>
          <a:blip r:embed="rId3">
            <a:alphaModFix/>
          </a:blip>
          <a:stretch>
            <a:fillRect/>
          </a:stretch>
        </p:blipFill>
        <p:spPr>
          <a:xfrm>
            <a:off x="2661513" y="1017725"/>
            <a:ext cx="3820975" cy="382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Terminology - Internal Parts</a:t>
            </a:r>
            <a:endParaRPr/>
          </a:p>
        </p:txBody>
      </p:sp>
      <p:sp>
        <p:nvSpPr>
          <p:cNvPr id="170" name="Google Shape;170;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200" b="1" u="sng">
                <a:solidFill>
                  <a:srgbClr val="FFFFFF"/>
                </a:solidFill>
                <a:latin typeface="Oswald"/>
                <a:ea typeface="Oswald"/>
                <a:cs typeface="Oswald"/>
                <a:sym typeface="Oswald"/>
              </a:rPr>
              <a:t>Vagina:</a:t>
            </a:r>
            <a:r>
              <a:rPr lang="en" sz="1200">
                <a:solidFill>
                  <a:srgbClr val="FFFFFF"/>
                </a:solidFill>
                <a:latin typeface="Oswald"/>
                <a:ea typeface="Oswald"/>
                <a:cs typeface="Oswald"/>
                <a:sym typeface="Oswald"/>
              </a:rPr>
              <a:t> The vagina is a canal that joins the cervix (the lower part of uterus) to the outside of the body (vulva). Menstrual fluid, discharge, and babies travel through the vagina to leave the body.</a:t>
            </a:r>
            <a:endParaRPr sz="1200">
              <a:solidFill>
                <a:srgbClr val="FFFFFF"/>
              </a:solidFill>
              <a:latin typeface="Oswald"/>
              <a:ea typeface="Oswald"/>
              <a:cs typeface="Oswald"/>
              <a:sym typeface="Oswald"/>
            </a:endParaRPr>
          </a:p>
          <a:p>
            <a:pPr marL="0" lvl="0" indent="0" algn="l" rtl="0">
              <a:lnSpc>
                <a:spcPct val="115000"/>
              </a:lnSpc>
              <a:spcBef>
                <a:spcPts val="1000"/>
              </a:spcBef>
              <a:spcAft>
                <a:spcPts val="0"/>
              </a:spcAft>
              <a:buNone/>
            </a:pPr>
            <a:r>
              <a:rPr lang="en" sz="1200" b="1" u="sng">
                <a:solidFill>
                  <a:srgbClr val="FFFFFF"/>
                </a:solidFill>
                <a:latin typeface="Oswald"/>
                <a:ea typeface="Oswald"/>
                <a:cs typeface="Oswald"/>
                <a:sym typeface="Oswald"/>
              </a:rPr>
              <a:t>Bartholin's glands:</a:t>
            </a:r>
            <a:r>
              <a:rPr lang="en" sz="1200" u="sng">
                <a:solidFill>
                  <a:srgbClr val="FFFFFF"/>
                </a:solidFill>
                <a:latin typeface="Oswald"/>
                <a:ea typeface="Oswald"/>
                <a:cs typeface="Oswald"/>
                <a:sym typeface="Oswald"/>
              </a:rPr>
              <a:t> </a:t>
            </a:r>
            <a:r>
              <a:rPr lang="en" sz="1200">
                <a:solidFill>
                  <a:srgbClr val="FFFFFF"/>
                </a:solidFill>
                <a:latin typeface="Oswald"/>
                <a:ea typeface="Oswald"/>
                <a:cs typeface="Oswald"/>
                <a:sym typeface="Oswald"/>
              </a:rPr>
              <a:t>These glands are located next to the vaginal opening and produce a fluid (mucus) secretion.</a:t>
            </a:r>
            <a:endParaRPr sz="1200">
              <a:solidFill>
                <a:srgbClr val="FFFFFF"/>
              </a:solidFill>
              <a:latin typeface="Oswald"/>
              <a:ea typeface="Oswald"/>
              <a:cs typeface="Oswald"/>
              <a:sym typeface="Oswald"/>
            </a:endParaRPr>
          </a:p>
          <a:p>
            <a:pPr marL="0" lvl="0" indent="0" algn="l" rtl="0">
              <a:lnSpc>
                <a:spcPct val="115000"/>
              </a:lnSpc>
              <a:spcBef>
                <a:spcPts val="1000"/>
              </a:spcBef>
              <a:spcAft>
                <a:spcPts val="0"/>
              </a:spcAft>
              <a:buNone/>
            </a:pPr>
            <a:r>
              <a:rPr lang="en" sz="1200" b="1" u="sng">
                <a:solidFill>
                  <a:srgbClr val="FFFFFF"/>
                </a:solidFill>
                <a:latin typeface="Oswald"/>
                <a:ea typeface="Oswald"/>
                <a:cs typeface="Oswald"/>
                <a:sym typeface="Oswald"/>
              </a:rPr>
              <a:t>Cervix:</a:t>
            </a:r>
            <a:r>
              <a:rPr lang="en" sz="1200">
                <a:solidFill>
                  <a:srgbClr val="FFFFFF"/>
                </a:solidFill>
                <a:latin typeface="Oswald"/>
                <a:ea typeface="Oswald"/>
                <a:cs typeface="Oswald"/>
                <a:sym typeface="Oswald"/>
              </a:rPr>
              <a:t> A donut-shaped opening that connects the vagina and the uterus. The cervix allows sperm to enter and menstrual blood to exit.</a:t>
            </a:r>
            <a:endParaRPr sz="1200">
              <a:solidFill>
                <a:srgbClr val="FFFFFF"/>
              </a:solidFill>
              <a:latin typeface="Oswald"/>
              <a:ea typeface="Oswald"/>
              <a:cs typeface="Oswald"/>
              <a:sym typeface="Oswald"/>
            </a:endParaRPr>
          </a:p>
          <a:p>
            <a:pPr marL="0" lvl="0" indent="0" algn="l" rtl="0">
              <a:lnSpc>
                <a:spcPct val="115000"/>
              </a:lnSpc>
              <a:spcBef>
                <a:spcPts val="1000"/>
              </a:spcBef>
              <a:spcAft>
                <a:spcPts val="1000"/>
              </a:spcAft>
              <a:buNone/>
            </a:pPr>
            <a:r>
              <a:rPr lang="en" sz="1200" b="1" u="sng">
                <a:solidFill>
                  <a:srgbClr val="FFFFFF"/>
                </a:solidFill>
                <a:latin typeface="Oswald"/>
                <a:ea typeface="Oswald"/>
                <a:cs typeface="Oswald"/>
                <a:sym typeface="Oswald"/>
              </a:rPr>
              <a:t>Uterus:</a:t>
            </a:r>
            <a:r>
              <a:rPr lang="en" sz="1200" u="sng">
                <a:solidFill>
                  <a:srgbClr val="FFFFFF"/>
                </a:solidFill>
                <a:latin typeface="Oswald"/>
                <a:ea typeface="Oswald"/>
                <a:cs typeface="Oswald"/>
                <a:sym typeface="Oswald"/>
              </a:rPr>
              <a:t> </a:t>
            </a:r>
            <a:r>
              <a:rPr lang="en" sz="1200">
                <a:solidFill>
                  <a:srgbClr val="FFFFFF"/>
                </a:solidFill>
                <a:latin typeface="Oswald"/>
                <a:ea typeface="Oswald"/>
                <a:cs typeface="Oswald"/>
                <a:sym typeface="Oswald"/>
              </a:rPr>
              <a:t>The uterus is a hollow, pear-shaped muscular organ in which a baby would grow.</a:t>
            </a:r>
            <a:endParaRPr sz="1200">
              <a:solidFill>
                <a:srgbClr val="FFFFFF"/>
              </a:solidFill>
              <a:latin typeface="Oswald"/>
              <a:ea typeface="Oswald"/>
              <a:cs typeface="Oswald"/>
              <a:sym typeface="Oswald"/>
            </a:endParaRPr>
          </a:p>
        </p:txBody>
      </p:sp>
      <p:pic>
        <p:nvPicPr>
          <p:cNvPr id="171" name="Google Shape;171;p28"/>
          <p:cNvPicPr preferRelativeResize="0"/>
          <p:nvPr/>
        </p:nvPicPr>
        <p:blipFill>
          <a:blip r:embed="rId3">
            <a:alphaModFix/>
          </a:blip>
          <a:stretch>
            <a:fillRect/>
          </a:stretch>
        </p:blipFill>
        <p:spPr>
          <a:xfrm>
            <a:off x="4832400" y="1152483"/>
            <a:ext cx="3999900" cy="31599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Terminology - Internal Parts</a:t>
            </a:r>
            <a:endParaRPr/>
          </a:p>
        </p:txBody>
      </p:sp>
      <p:sp>
        <p:nvSpPr>
          <p:cNvPr id="177" name="Google Shape;177;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u="sng">
                <a:solidFill>
                  <a:schemeClr val="dk1"/>
                </a:solidFill>
                <a:latin typeface="Oswald"/>
                <a:ea typeface="Oswald"/>
                <a:cs typeface="Oswald"/>
                <a:sym typeface="Oswald"/>
              </a:rPr>
              <a:t>Uterine tube/Oviduct (Fallopian tube):</a:t>
            </a:r>
            <a:r>
              <a:rPr lang="en" sz="1200" u="sng">
                <a:solidFill>
                  <a:schemeClr val="dk1"/>
                </a:solidFill>
                <a:latin typeface="Oswald"/>
                <a:ea typeface="Oswald"/>
                <a:cs typeface="Oswald"/>
                <a:sym typeface="Oswald"/>
              </a:rPr>
              <a:t> </a:t>
            </a:r>
            <a:r>
              <a:rPr lang="en" sz="1200">
                <a:solidFill>
                  <a:schemeClr val="dk1"/>
                </a:solidFill>
                <a:latin typeface="Oswald"/>
                <a:ea typeface="Oswald"/>
                <a:cs typeface="Oswald"/>
                <a:sym typeface="Oswald"/>
              </a:rPr>
              <a:t>These are narrow tubes that are attached to the upper part of the uterus and serve as tunnels for egg cells to travel from the ovaries to the uterus. Conception, the fertilization of an egg by a sperm, normally occurs here. The fertilized egg then moves to the uterus, where it implants to the uterine wall.</a:t>
            </a:r>
            <a:endParaRPr sz="1200" b="1">
              <a:solidFill>
                <a:schemeClr val="dk1"/>
              </a:solidFill>
              <a:latin typeface="Oswald"/>
              <a:ea typeface="Oswald"/>
              <a:cs typeface="Oswald"/>
              <a:sym typeface="Oswald"/>
            </a:endParaRPr>
          </a:p>
          <a:p>
            <a:pPr marL="0" lvl="0" indent="0" algn="l" rtl="0">
              <a:spcBef>
                <a:spcPts val="1000"/>
              </a:spcBef>
              <a:spcAft>
                <a:spcPts val="1000"/>
              </a:spcAft>
              <a:buNone/>
            </a:pPr>
            <a:r>
              <a:rPr lang="en" sz="1200" b="1" u="sng">
                <a:solidFill>
                  <a:schemeClr val="dk1"/>
                </a:solidFill>
                <a:latin typeface="Oswald"/>
                <a:ea typeface="Oswald"/>
                <a:cs typeface="Oswald"/>
                <a:sym typeface="Oswald"/>
              </a:rPr>
              <a:t>Ovaries:</a:t>
            </a:r>
            <a:r>
              <a:rPr lang="en" sz="1200" u="sng">
                <a:solidFill>
                  <a:schemeClr val="dk1"/>
                </a:solidFill>
                <a:latin typeface="Oswald"/>
                <a:ea typeface="Oswald"/>
                <a:cs typeface="Oswald"/>
                <a:sym typeface="Oswald"/>
              </a:rPr>
              <a:t> </a:t>
            </a:r>
            <a:r>
              <a:rPr lang="en" sz="1200">
                <a:solidFill>
                  <a:schemeClr val="dk1"/>
                </a:solidFill>
                <a:latin typeface="Oswald"/>
                <a:ea typeface="Oswald"/>
                <a:cs typeface="Oswald"/>
                <a:sym typeface="Oswald"/>
              </a:rPr>
              <a:t>The ovaries are small, oval-shaped glands that are located on either side of the uterus. The ovaries produce eggs and hormones.</a:t>
            </a:r>
            <a:endParaRPr sz="1200">
              <a:solidFill>
                <a:srgbClr val="FFFFFF"/>
              </a:solidFill>
              <a:latin typeface="Oswald"/>
              <a:ea typeface="Oswald"/>
              <a:cs typeface="Oswald"/>
              <a:sym typeface="Oswald"/>
            </a:endParaRPr>
          </a:p>
        </p:txBody>
      </p:sp>
      <p:pic>
        <p:nvPicPr>
          <p:cNvPr id="178" name="Google Shape;178;p29"/>
          <p:cNvPicPr preferRelativeResize="0"/>
          <p:nvPr/>
        </p:nvPicPr>
        <p:blipFill>
          <a:blip r:embed="rId3">
            <a:alphaModFix/>
          </a:blip>
          <a:stretch>
            <a:fillRect/>
          </a:stretch>
        </p:blipFill>
        <p:spPr>
          <a:xfrm>
            <a:off x="4832400" y="1152483"/>
            <a:ext cx="3999900" cy="31599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solidFill>
                  <a:schemeClr val="lt1"/>
                </a:solidFill>
              </a:rPr>
              <a:t>Changes to Expect During Puberty</a:t>
            </a:r>
            <a:endParaRPr>
              <a:solidFill>
                <a:schemeClr val="lt1"/>
              </a:solidFill>
            </a:endParaRPr>
          </a:p>
        </p:txBody>
      </p:sp>
      <p:sp>
        <p:nvSpPr>
          <p:cNvPr id="184" name="Google Shape;184;p30"/>
          <p:cNvSpPr txBox="1">
            <a:spLocks noGrp="1"/>
          </p:cNvSpPr>
          <p:nvPr>
            <p:ph type="body" idx="1"/>
          </p:nvPr>
        </p:nvSpPr>
        <p:spPr>
          <a:xfrm>
            <a:off x="457200" y="1151335"/>
            <a:ext cx="4040100" cy="480000"/>
          </a:xfrm>
          <a:prstGeom prst="rect">
            <a:avLst/>
          </a:prstGeom>
        </p:spPr>
        <p:txBody>
          <a:bodyPr spcFirstLastPara="1" wrap="square" lIns="91425" tIns="45700" rIns="91425" bIns="45700" anchor="b" anchorCtr="0">
            <a:normAutofit fontScale="47500" lnSpcReduction="20000"/>
          </a:bodyPr>
          <a:lstStyle/>
          <a:p>
            <a:pPr marL="0" lvl="0" indent="0" algn="l" rtl="0">
              <a:spcBef>
                <a:spcPts val="480"/>
              </a:spcBef>
              <a:spcAft>
                <a:spcPts val="1200"/>
              </a:spcAft>
              <a:buNone/>
            </a:pPr>
            <a:r>
              <a:rPr lang="en">
                <a:solidFill>
                  <a:schemeClr val="lt1"/>
                </a:solidFill>
              </a:rPr>
              <a:t>Physical	</a:t>
            </a:r>
            <a:endParaRPr>
              <a:solidFill>
                <a:schemeClr val="lt1"/>
              </a:solidFill>
            </a:endParaRPr>
          </a:p>
        </p:txBody>
      </p:sp>
      <p:sp>
        <p:nvSpPr>
          <p:cNvPr id="185" name="Google Shape;185;p30"/>
          <p:cNvSpPr txBox="1">
            <a:spLocks noGrp="1"/>
          </p:cNvSpPr>
          <p:nvPr>
            <p:ph type="body" idx="3"/>
          </p:nvPr>
        </p:nvSpPr>
        <p:spPr>
          <a:xfrm>
            <a:off x="4645025" y="1151335"/>
            <a:ext cx="4041900" cy="480000"/>
          </a:xfrm>
          <a:prstGeom prst="rect">
            <a:avLst/>
          </a:prstGeom>
        </p:spPr>
        <p:txBody>
          <a:bodyPr spcFirstLastPara="1" wrap="square" lIns="91425" tIns="45700" rIns="91425" bIns="45700" anchor="b" anchorCtr="0">
            <a:normAutofit fontScale="47500" lnSpcReduction="20000"/>
          </a:bodyPr>
          <a:lstStyle/>
          <a:p>
            <a:pPr marL="0" lvl="0" indent="0" algn="l" rtl="0">
              <a:spcBef>
                <a:spcPts val="480"/>
              </a:spcBef>
              <a:spcAft>
                <a:spcPts val="1200"/>
              </a:spcAft>
              <a:buNone/>
            </a:pPr>
            <a:r>
              <a:rPr lang="en">
                <a:solidFill>
                  <a:schemeClr val="lt1"/>
                </a:solidFill>
              </a:rPr>
              <a:t>Social-Emotional</a:t>
            </a:r>
            <a:endParaRPr>
              <a:solidFill>
                <a:schemeClr val="lt1"/>
              </a:solidFill>
            </a:endParaRPr>
          </a:p>
        </p:txBody>
      </p:sp>
      <p:pic>
        <p:nvPicPr>
          <p:cNvPr id="186" name="Google Shape;186;p30"/>
          <p:cNvPicPr preferRelativeResize="0"/>
          <p:nvPr/>
        </p:nvPicPr>
        <p:blipFill>
          <a:blip r:embed="rId3">
            <a:alphaModFix/>
          </a:blip>
          <a:stretch>
            <a:fillRect/>
          </a:stretch>
        </p:blipFill>
        <p:spPr>
          <a:xfrm>
            <a:off x="457200" y="1719285"/>
            <a:ext cx="3207366" cy="3207366"/>
          </a:xfrm>
          <a:prstGeom prst="rect">
            <a:avLst/>
          </a:prstGeom>
          <a:noFill/>
          <a:ln>
            <a:noFill/>
          </a:ln>
        </p:spPr>
      </p:pic>
      <p:pic>
        <p:nvPicPr>
          <p:cNvPr id="187" name="Google Shape;187;p30"/>
          <p:cNvPicPr preferRelativeResize="0"/>
          <p:nvPr/>
        </p:nvPicPr>
        <p:blipFill>
          <a:blip r:embed="rId4">
            <a:alphaModFix/>
          </a:blip>
          <a:stretch>
            <a:fillRect/>
          </a:stretch>
        </p:blipFill>
        <p:spPr>
          <a:xfrm>
            <a:off x="5017516" y="1774035"/>
            <a:ext cx="3199849" cy="32073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Physical Changes</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Body Changes</a:t>
            </a:r>
            <a:endParaRPr>
              <a:solidFill>
                <a:schemeClr val="lt1"/>
              </a:solidFill>
            </a:endParaRPr>
          </a:p>
        </p:txBody>
      </p:sp>
      <p:sp>
        <p:nvSpPr>
          <p:cNvPr id="198" name="Google Shape;198;p32"/>
          <p:cNvSpPr txBox="1">
            <a:spLocks noGrp="1"/>
          </p:cNvSpPr>
          <p:nvPr>
            <p:ph type="body" idx="2"/>
          </p:nvPr>
        </p:nvSpPr>
        <p:spPr>
          <a:xfrm>
            <a:off x="4939500" y="2376375"/>
            <a:ext cx="3837000" cy="22704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a:t>“Growth spurts” are common.</a:t>
            </a:r>
            <a:endParaRPr/>
          </a:p>
          <a:p>
            <a:pPr marL="457200" lvl="0" indent="-342900" algn="l" rtl="0">
              <a:spcBef>
                <a:spcPts val="0"/>
              </a:spcBef>
              <a:spcAft>
                <a:spcPts val="0"/>
              </a:spcAft>
              <a:buSzPts val="1800"/>
              <a:buChar char="●"/>
            </a:pPr>
            <a:r>
              <a:rPr lang="en"/>
              <a:t>Your child may notice white/yellow fluid in their underwear (“vaginal discharge”).</a:t>
            </a:r>
            <a:endParaRPr/>
          </a:p>
        </p:txBody>
      </p:sp>
      <p:sp>
        <p:nvSpPr>
          <p:cNvPr id="199" name="Google Shape;199;p3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rPr>
              <a:t>During puberty, your child will experience many bodily changes.</a:t>
            </a:r>
            <a:endParaRPr>
              <a:solidFill>
                <a:schemeClr val="lt1"/>
              </a:solidFill>
            </a:endParaRPr>
          </a:p>
        </p:txBody>
      </p:sp>
      <p:pic>
        <p:nvPicPr>
          <p:cNvPr id="200" name="Google Shape;200;p32"/>
          <p:cNvPicPr preferRelativeResize="0"/>
          <p:nvPr/>
        </p:nvPicPr>
        <p:blipFill>
          <a:blip r:embed="rId3">
            <a:alphaModFix/>
          </a:blip>
          <a:stretch>
            <a:fillRect/>
          </a:stretch>
        </p:blipFill>
        <p:spPr>
          <a:xfrm>
            <a:off x="5501401" y="412775"/>
            <a:ext cx="2713175" cy="227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Breast Changes</a:t>
            </a:r>
            <a:endParaRPr>
              <a:solidFill>
                <a:schemeClr val="lt1"/>
              </a:solidFill>
            </a:endParaRPr>
          </a:p>
        </p:txBody>
      </p:sp>
      <p:sp>
        <p:nvSpPr>
          <p:cNvPr id="206" name="Google Shape;206;p3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rPr>
              <a:t>Your child’s breasts may grow or change. </a:t>
            </a:r>
            <a:endParaRPr>
              <a:solidFill>
                <a:schemeClr val="lt1"/>
              </a:solidFill>
            </a:endParaRPr>
          </a:p>
        </p:txBody>
      </p:sp>
      <p:sp>
        <p:nvSpPr>
          <p:cNvPr id="207" name="Google Shape;207;p33"/>
          <p:cNvSpPr txBox="1">
            <a:spLocks noGrp="1"/>
          </p:cNvSpPr>
          <p:nvPr>
            <p:ph type="body" idx="2"/>
          </p:nvPr>
        </p:nvSpPr>
        <p:spPr>
          <a:xfrm>
            <a:off x="4939500" y="4194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a:t>Breast development is typically one of the early signs of puberty.</a:t>
            </a:r>
            <a:endParaRPr/>
          </a:p>
          <a:p>
            <a:pPr marL="457200" lvl="0" indent="-342900" algn="l" rtl="0">
              <a:spcBef>
                <a:spcPts val="0"/>
              </a:spcBef>
              <a:spcAft>
                <a:spcPts val="0"/>
              </a:spcAft>
              <a:buSzPts val="1800"/>
              <a:buChar char="●"/>
            </a:pPr>
            <a:r>
              <a:rPr lang="en"/>
              <a:t>There is no set time that breasts will begin to develop. </a:t>
            </a:r>
            <a:endParaRPr/>
          </a:p>
          <a:p>
            <a:pPr marL="457200" lvl="0" indent="-342900" algn="l" rtl="0">
              <a:spcBef>
                <a:spcPts val="0"/>
              </a:spcBef>
              <a:spcAft>
                <a:spcPts val="0"/>
              </a:spcAft>
              <a:buSzPts val="1800"/>
              <a:buChar char="●"/>
            </a:pPr>
            <a:r>
              <a:rPr lang="en"/>
              <a:t>Breast may feel sensitive or sore during this time.</a:t>
            </a:r>
            <a:endParaRPr/>
          </a:p>
        </p:txBody>
      </p:sp>
      <p:pic>
        <p:nvPicPr>
          <p:cNvPr id="208" name="Google Shape;208;p33"/>
          <p:cNvPicPr preferRelativeResize="0"/>
          <p:nvPr/>
        </p:nvPicPr>
        <p:blipFill>
          <a:blip r:embed="rId3">
            <a:alphaModFix/>
          </a:blip>
          <a:stretch>
            <a:fillRect/>
          </a:stretch>
        </p:blipFill>
        <p:spPr>
          <a:xfrm>
            <a:off x="4871538" y="3686175"/>
            <a:ext cx="3972925" cy="979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12"/>
        <p:cNvGrpSpPr/>
        <p:nvPr/>
      </p:nvGrpSpPr>
      <p:grpSpPr>
        <a:xfrm>
          <a:off x="0" y="0"/>
          <a:ext cx="0" cy="0"/>
          <a:chOff x="0" y="0"/>
          <a:chExt cx="0" cy="0"/>
        </a:xfrm>
      </p:grpSpPr>
      <p:sp>
        <p:nvSpPr>
          <p:cNvPr id="213" name="Google Shape;213;p3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a:t>The first change in breast development is a small bump under the nipple (“breast buds”).</a:t>
            </a:r>
            <a:endParaRPr/>
          </a:p>
          <a:p>
            <a:pPr marL="457200" lvl="0" indent="-342900" algn="l" rtl="0">
              <a:spcBef>
                <a:spcPts val="0"/>
              </a:spcBef>
              <a:spcAft>
                <a:spcPts val="0"/>
              </a:spcAft>
              <a:buSzPts val="1800"/>
              <a:buChar char="●"/>
            </a:pPr>
            <a:r>
              <a:rPr lang="en"/>
              <a:t>Lumps and breast pain are common. </a:t>
            </a:r>
            <a:endParaRPr/>
          </a:p>
          <a:p>
            <a:pPr marL="457200" lvl="0" indent="-342900" algn="l" rtl="0">
              <a:spcBef>
                <a:spcPts val="0"/>
              </a:spcBef>
              <a:spcAft>
                <a:spcPts val="0"/>
              </a:spcAft>
              <a:buSzPts val="1800"/>
              <a:buChar char="●"/>
            </a:pPr>
            <a:r>
              <a:rPr lang="en"/>
              <a:t>There is no right size or shape, and they may be uneven in size.</a:t>
            </a:r>
            <a:endParaRPr/>
          </a:p>
          <a:p>
            <a:pPr marL="457200" lvl="0" indent="-342900" algn="l" rtl="0">
              <a:spcBef>
                <a:spcPts val="0"/>
              </a:spcBef>
              <a:spcAft>
                <a:spcPts val="0"/>
              </a:spcAft>
              <a:buSzPts val="1800"/>
              <a:buChar char="●"/>
            </a:pPr>
            <a:r>
              <a:rPr lang="en"/>
              <a:t>Wearing a bra can help support and protect your breasts. </a:t>
            </a:r>
            <a:endParaRPr/>
          </a:p>
        </p:txBody>
      </p:sp>
      <p:pic>
        <p:nvPicPr>
          <p:cNvPr id="214" name="Google Shape;214;p34"/>
          <p:cNvPicPr preferRelativeResize="0"/>
          <p:nvPr/>
        </p:nvPicPr>
        <p:blipFill>
          <a:blip r:embed="rId3">
            <a:alphaModFix/>
          </a:blip>
          <a:stretch>
            <a:fillRect/>
          </a:stretch>
        </p:blipFill>
        <p:spPr>
          <a:xfrm>
            <a:off x="1782800" y="135175"/>
            <a:ext cx="1063125" cy="4873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Overview</a:t>
            </a:r>
            <a:endParaRPr>
              <a:solidFill>
                <a:schemeClr val="lt1"/>
              </a:solidFill>
            </a:endParaRPr>
          </a:p>
        </p:txBody>
      </p:sp>
      <p:sp>
        <p:nvSpPr>
          <p:cNvPr id="88" name="Google Shape;8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AutoNum type="arabicPeriod"/>
            </a:pPr>
            <a:r>
              <a:rPr lang="en">
                <a:solidFill>
                  <a:srgbClr val="666666"/>
                </a:solidFill>
              </a:rPr>
              <a:t>Why do we go through puberty?</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Anatomy</a:t>
            </a:r>
            <a:endParaRPr>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rPr>
              <a:t>Terminology</a:t>
            </a:r>
            <a:endParaRPr>
              <a:solidFill>
                <a:srgbClr val="666666"/>
              </a:solidFill>
            </a:endParaRPr>
          </a:p>
          <a:p>
            <a:pPr marL="914400" lvl="1" indent="-317500" algn="l" rtl="0">
              <a:spcBef>
                <a:spcPts val="0"/>
              </a:spcBef>
              <a:spcAft>
                <a:spcPts val="0"/>
              </a:spcAft>
              <a:buClr>
                <a:srgbClr val="666666"/>
              </a:buClr>
              <a:buSzPts val="1400"/>
              <a:buAutoNum type="alphaLcPeriod"/>
            </a:pPr>
            <a:r>
              <a:rPr lang="en">
                <a:solidFill>
                  <a:srgbClr val="666666"/>
                </a:solidFill>
              </a:rPr>
              <a:t>Changes to Expect During Puberty</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Hygiene</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Public v. Private </a:t>
            </a:r>
            <a:endParaRPr>
              <a:solidFill>
                <a:srgbClr val="666666"/>
              </a:solidFill>
            </a:endParaRPr>
          </a:p>
          <a:p>
            <a:pPr marL="457200" lvl="0" indent="-342900" algn="l" rtl="0">
              <a:spcBef>
                <a:spcPts val="0"/>
              </a:spcBef>
              <a:spcAft>
                <a:spcPts val="0"/>
              </a:spcAft>
              <a:buClr>
                <a:srgbClr val="666666"/>
              </a:buClr>
              <a:buSzPts val="1800"/>
              <a:buAutoNum type="arabicPeriod"/>
            </a:pPr>
            <a:r>
              <a:rPr lang="en">
                <a:solidFill>
                  <a:srgbClr val="666666"/>
                </a:solidFill>
              </a:rPr>
              <a:t>Additional Resources</a:t>
            </a:r>
            <a:endParaRPr>
              <a:solidFill>
                <a:srgbClr val="6666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Hair Changes</a:t>
            </a:r>
            <a:endParaRPr>
              <a:solidFill>
                <a:schemeClr val="lt1"/>
              </a:solidFill>
            </a:endParaRPr>
          </a:p>
        </p:txBody>
      </p:sp>
      <p:sp>
        <p:nvSpPr>
          <p:cNvPr id="220" name="Google Shape;220;p35"/>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rPr>
              <a:t>Your child may grow more hair on their arms, legs, genitals, or face.</a:t>
            </a:r>
            <a:endParaRPr>
              <a:solidFill>
                <a:schemeClr val="lt1"/>
              </a:solidFill>
            </a:endParaRPr>
          </a:p>
        </p:txBody>
      </p:sp>
      <p:sp>
        <p:nvSpPr>
          <p:cNvPr id="221" name="Google Shape;221;p35"/>
          <p:cNvSpPr txBox="1">
            <a:spLocks noGrp="1"/>
          </p:cNvSpPr>
          <p:nvPr>
            <p:ph type="body" idx="2"/>
          </p:nvPr>
        </p:nvSpPr>
        <p:spPr>
          <a:xfrm>
            <a:off x="4939500" y="3016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a:t>The hair on the head may develop oil quicker. </a:t>
            </a:r>
            <a:endParaRPr/>
          </a:p>
          <a:p>
            <a:pPr marL="457200" lvl="0" indent="-342900" algn="l" rtl="0">
              <a:spcBef>
                <a:spcPts val="0"/>
              </a:spcBef>
              <a:spcAft>
                <a:spcPts val="0"/>
              </a:spcAft>
              <a:buSzPts val="1800"/>
              <a:buChar char="●"/>
            </a:pPr>
            <a:r>
              <a:rPr lang="en"/>
              <a:t>New hair will start to grow on: </a:t>
            </a:r>
            <a:endParaRPr/>
          </a:p>
          <a:p>
            <a:pPr marL="914400" lvl="1" indent="-317500" algn="l" rtl="0">
              <a:spcBef>
                <a:spcPts val="0"/>
              </a:spcBef>
              <a:spcAft>
                <a:spcPts val="0"/>
              </a:spcAft>
              <a:buSzPts val="1400"/>
              <a:buChar char="○"/>
            </a:pPr>
            <a:r>
              <a:rPr lang="en"/>
              <a:t>Legs, arms, under arms, face, stomach, chest, butt, back, and pubic area.</a:t>
            </a:r>
            <a:endParaRPr/>
          </a:p>
          <a:p>
            <a:pPr marL="457200" lvl="0" indent="-342900" algn="l" rtl="0">
              <a:spcBef>
                <a:spcPts val="0"/>
              </a:spcBef>
              <a:spcAft>
                <a:spcPts val="0"/>
              </a:spcAft>
              <a:buSzPts val="1800"/>
              <a:buChar char="●"/>
            </a:pPr>
            <a:r>
              <a:rPr lang="en"/>
              <a:t>New and pre-existing hair may become darker and thicker. </a:t>
            </a:r>
            <a:endParaRPr/>
          </a:p>
          <a:p>
            <a:pPr marL="914400" lvl="1" indent="-317500" algn="l" rtl="0">
              <a:spcBef>
                <a:spcPts val="0"/>
              </a:spcBef>
              <a:spcAft>
                <a:spcPts val="0"/>
              </a:spcAft>
              <a:buSzPts val="1400"/>
              <a:buChar char="○"/>
            </a:pPr>
            <a:r>
              <a:rPr lang="en"/>
              <a:t>Different for everyone.</a:t>
            </a:r>
            <a:endParaRPr/>
          </a:p>
        </p:txBody>
      </p:sp>
      <p:pic>
        <p:nvPicPr>
          <p:cNvPr id="222" name="Google Shape;222;p35"/>
          <p:cNvPicPr preferRelativeResize="0"/>
          <p:nvPr/>
        </p:nvPicPr>
        <p:blipFill>
          <a:blip r:embed="rId3">
            <a:alphaModFix/>
          </a:blip>
          <a:stretch>
            <a:fillRect/>
          </a:stretch>
        </p:blipFill>
        <p:spPr>
          <a:xfrm>
            <a:off x="4939500" y="3546900"/>
            <a:ext cx="3756194" cy="1345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265500" y="1233800"/>
            <a:ext cx="4045200" cy="171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Skin Changes</a:t>
            </a:r>
            <a:endParaRPr>
              <a:solidFill>
                <a:schemeClr val="lt1"/>
              </a:solidFill>
            </a:endParaRPr>
          </a:p>
        </p:txBody>
      </p:sp>
      <p:sp>
        <p:nvSpPr>
          <p:cNvPr id="228" name="Google Shape;228;p36"/>
          <p:cNvSpPr txBox="1">
            <a:spLocks noGrp="1"/>
          </p:cNvSpPr>
          <p:nvPr>
            <p:ph type="body" idx="2"/>
          </p:nvPr>
        </p:nvSpPr>
        <p:spPr>
          <a:xfrm>
            <a:off x="4939500" y="97446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sz="1600" dirty="0"/>
              <a:t>The skin will produce more oil which may cause acne.</a:t>
            </a:r>
            <a:endParaRPr sz="1600" dirty="0"/>
          </a:p>
          <a:p>
            <a:pPr marL="457200" lvl="0" indent="-342900" algn="l" rtl="0">
              <a:spcBef>
                <a:spcPts val="0"/>
              </a:spcBef>
              <a:spcAft>
                <a:spcPts val="0"/>
              </a:spcAft>
              <a:buSzPts val="1800"/>
              <a:buChar char="●"/>
            </a:pPr>
            <a:r>
              <a:rPr lang="en" sz="1600" dirty="0"/>
              <a:t>Your child’s skin will produce more sweat, especially in their under arms. </a:t>
            </a:r>
            <a:endParaRPr sz="1600" dirty="0"/>
          </a:p>
          <a:p>
            <a:pPr marL="457200" lvl="0" indent="-342900" algn="l" rtl="0">
              <a:spcBef>
                <a:spcPts val="0"/>
              </a:spcBef>
              <a:spcAft>
                <a:spcPts val="0"/>
              </a:spcAft>
              <a:buSzPts val="1800"/>
              <a:buChar char="●"/>
            </a:pPr>
            <a:r>
              <a:rPr lang="en" sz="1600" dirty="0"/>
              <a:t>Encourage washing daily with a gentle cleanser, such as:</a:t>
            </a:r>
            <a:endParaRPr sz="1600" dirty="0"/>
          </a:p>
          <a:p>
            <a:pPr marL="914400" lvl="1" indent="-304800" algn="just" rtl="0">
              <a:lnSpc>
                <a:spcPct val="107916"/>
              </a:lnSpc>
              <a:spcBef>
                <a:spcPts val="0"/>
              </a:spcBef>
              <a:spcAft>
                <a:spcPts val="0"/>
              </a:spcAft>
              <a:buClr>
                <a:srgbClr val="000000"/>
              </a:buClr>
              <a:buSzPts val="1200"/>
              <a:buFont typeface="Times New Roman"/>
              <a:buChar char="○"/>
            </a:pPr>
            <a:r>
              <a:rPr lang="en" sz="1100" dirty="0" err="1">
                <a:solidFill>
                  <a:srgbClr val="000000"/>
                </a:solidFill>
                <a:latin typeface="Times New Roman"/>
                <a:ea typeface="Times New Roman"/>
                <a:cs typeface="Times New Roman"/>
                <a:sym typeface="Times New Roman"/>
              </a:rPr>
              <a:t>CeraVe</a:t>
            </a:r>
            <a:r>
              <a:rPr lang="en" sz="1100" dirty="0">
                <a:solidFill>
                  <a:srgbClr val="000000"/>
                </a:solidFill>
                <a:latin typeface="Times New Roman"/>
                <a:ea typeface="Times New Roman"/>
                <a:cs typeface="Times New Roman"/>
                <a:sym typeface="Times New Roman"/>
              </a:rPr>
              <a:t> – Foaming Facial Cleanser</a:t>
            </a:r>
            <a:endParaRPr sz="1100" dirty="0">
              <a:solidFill>
                <a:srgbClr val="000000"/>
              </a:solidFill>
              <a:latin typeface="Times New Roman"/>
              <a:ea typeface="Times New Roman"/>
              <a:cs typeface="Times New Roman"/>
              <a:sym typeface="Times New Roman"/>
            </a:endParaRPr>
          </a:p>
          <a:p>
            <a:pPr marL="914400" lvl="1" indent="-304800" algn="just" rtl="0">
              <a:lnSpc>
                <a:spcPct val="107916"/>
              </a:lnSpc>
              <a:spcBef>
                <a:spcPts val="0"/>
              </a:spcBef>
              <a:spcAft>
                <a:spcPts val="0"/>
              </a:spcAft>
              <a:buClr>
                <a:srgbClr val="000000"/>
              </a:buClr>
              <a:buSzPts val="1200"/>
              <a:buFont typeface="Times New Roman"/>
              <a:buChar char="○"/>
            </a:pPr>
            <a:r>
              <a:rPr lang="en" sz="1100" dirty="0">
                <a:solidFill>
                  <a:srgbClr val="000000"/>
                </a:solidFill>
                <a:latin typeface="Times New Roman"/>
                <a:ea typeface="Times New Roman"/>
                <a:cs typeface="Times New Roman"/>
                <a:sym typeface="Times New Roman"/>
              </a:rPr>
              <a:t>Dove – Sensitive Skin Beauty Bar</a:t>
            </a:r>
            <a:endParaRPr sz="1100" dirty="0">
              <a:solidFill>
                <a:srgbClr val="000000"/>
              </a:solidFill>
              <a:latin typeface="Times New Roman"/>
              <a:ea typeface="Times New Roman"/>
              <a:cs typeface="Times New Roman"/>
              <a:sym typeface="Times New Roman"/>
            </a:endParaRPr>
          </a:p>
          <a:p>
            <a:pPr marL="914400" lvl="1" indent="-304800" algn="just" rtl="0">
              <a:lnSpc>
                <a:spcPct val="107916"/>
              </a:lnSpc>
              <a:spcBef>
                <a:spcPts val="0"/>
              </a:spcBef>
              <a:spcAft>
                <a:spcPts val="0"/>
              </a:spcAft>
              <a:buClr>
                <a:srgbClr val="000000"/>
              </a:buClr>
              <a:buSzPts val="1200"/>
              <a:buFont typeface="Times New Roman"/>
              <a:buChar char="○"/>
            </a:pPr>
            <a:r>
              <a:rPr lang="en" sz="1100" dirty="0">
                <a:solidFill>
                  <a:srgbClr val="000000"/>
                </a:solidFill>
                <a:latin typeface="Times New Roman"/>
                <a:ea typeface="Times New Roman"/>
                <a:cs typeface="Times New Roman"/>
                <a:sym typeface="Times New Roman"/>
              </a:rPr>
              <a:t>First Aid Beauty - Face Cleanser</a:t>
            </a:r>
            <a:endParaRPr sz="11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SzPts val="1800"/>
              <a:buChar char="●"/>
            </a:pPr>
            <a:r>
              <a:rPr lang="en" sz="1600" dirty="0"/>
              <a:t>Encourage moisturizer, such as:</a:t>
            </a:r>
            <a:endParaRPr sz="1600" dirty="0"/>
          </a:p>
          <a:p>
            <a:pPr marL="914400" lvl="1" indent="-304800" algn="l" rtl="0">
              <a:lnSpc>
                <a:spcPct val="107916"/>
              </a:lnSpc>
              <a:spcBef>
                <a:spcPts val="0"/>
              </a:spcBef>
              <a:spcAft>
                <a:spcPts val="0"/>
              </a:spcAft>
              <a:buClr>
                <a:srgbClr val="000000"/>
              </a:buClr>
              <a:buSzPts val="1200"/>
              <a:buFont typeface="Times New Roman"/>
              <a:buChar char="○"/>
            </a:pPr>
            <a:r>
              <a:rPr lang="en" sz="1100" dirty="0">
                <a:solidFill>
                  <a:srgbClr val="000000"/>
                </a:solidFill>
                <a:latin typeface="Times New Roman"/>
                <a:ea typeface="Times New Roman"/>
                <a:cs typeface="Times New Roman"/>
                <a:sym typeface="Times New Roman"/>
              </a:rPr>
              <a:t>Cetaphil – Moisturizing Lotion</a:t>
            </a:r>
            <a:endParaRPr sz="1100" dirty="0">
              <a:solidFill>
                <a:srgbClr val="000000"/>
              </a:solidFill>
              <a:latin typeface="Times New Roman"/>
              <a:ea typeface="Times New Roman"/>
              <a:cs typeface="Times New Roman"/>
              <a:sym typeface="Times New Roman"/>
            </a:endParaRPr>
          </a:p>
          <a:p>
            <a:pPr marL="914400" lvl="1" indent="-304800" algn="l" rtl="0">
              <a:lnSpc>
                <a:spcPct val="107916"/>
              </a:lnSpc>
              <a:spcBef>
                <a:spcPts val="0"/>
              </a:spcBef>
              <a:spcAft>
                <a:spcPts val="0"/>
              </a:spcAft>
              <a:buClr>
                <a:srgbClr val="000000"/>
              </a:buClr>
              <a:buSzPts val="1200"/>
              <a:buFont typeface="Times New Roman"/>
              <a:buChar char="○"/>
            </a:pPr>
            <a:r>
              <a:rPr lang="en" sz="1100" dirty="0" err="1">
                <a:solidFill>
                  <a:srgbClr val="000000"/>
                </a:solidFill>
                <a:latin typeface="Times New Roman"/>
                <a:ea typeface="Times New Roman"/>
                <a:cs typeface="Times New Roman"/>
                <a:sym typeface="Times New Roman"/>
              </a:rPr>
              <a:t>CeraVe</a:t>
            </a:r>
            <a:r>
              <a:rPr lang="en" sz="1100" dirty="0">
                <a:solidFill>
                  <a:srgbClr val="000000"/>
                </a:solidFill>
                <a:latin typeface="Times New Roman"/>
                <a:ea typeface="Times New Roman"/>
                <a:cs typeface="Times New Roman"/>
                <a:sym typeface="Times New Roman"/>
              </a:rPr>
              <a:t> – Ultralight Moisturizer</a:t>
            </a:r>
            <a:endParaRPr sz="1200" dirty="0"/>
          </a:p>
        </p:txBody>
      </p:sp>
      <p:sp>
        <p:nvSpPr>
          <p:cNvPr id="229" name="Google Shape;229;p36"/>
          <p:cNvSpPr txBox="1"/>
          <p:nvPr/>
        </p:nvSpPr>
        <p:spPr>
          <a:xfrm>
            <a:off x="265500" y="2944100"/>
            <a:ext cx="4045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solidFill>
                  <a:schemeClr val="lt1"/>
                </a:solidFill>
                <a:latin typeface="Average"/>
                <a:ea typeface="Average"/>
                <a:cs typeface="Average"/>
                <a:sym typeface="Average"/>
              </a:rPr>
              <a:t>Your child may notice changes to their skin and require more care.</a:t>
            </a:r>
            <a:endParaRPr>
              <a:solidFill>
                <a:schemeClr val="lt1"/>
              </a:solidFill>
            </a:endParaRPr>
          </a:p>
        </p:txBody>
      </p:sp>
      <p:pic>
        <p:nvPicPr>
          <p:cNvPr id="230" name="Google Shape;230;p36"/>
          <p:cNvPicPr preferRelativeResize="0"/>
          <p:nvPr/>
        </p:nvPicPr>
        <p:blipFill>
          <a:blip r:embed="rId3">
            <a:alphaModFix/>
          </a:blip>
          <a:stretch>
            <a:fillRect/>
          </a:stretch>
        </p:blipFill>
        <p:spPr>
          <a:xfrm>
            <a:off x="6391159" y="174677"/>
            <a:ext cx="933681" cy="10990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Menstruation</a:t>
            </a:r>
            <a:endParaRPr>
              <a:solidFill>
                <a:schemeClr val="lt1"/>
              </a:solidFill>
            </a:endParaRPr>
          </a:p>
        </p:txBody>
      </p:sp>
      <p:sp>
        <p:nvSpPr>
          <p:cNvPr id="236" name="Google Shape;236;p37"/>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None/>
            </a:pPr>
            <a:r>
              <a:rPr lang="en">
                <a:solidFill>
                  <a:schemeClr val="lt1"/>
                </a:solidFill>
              </a:rPr>
              <a:t>Menstruation can have a spectrum of presentations. </a:t>
            </a:r>
            <a:endParaRPr>
              <a:solidFill>
                <a:schemeClr val="lt1"/>
              </a:solidFill>
            </a:endParaRPr>
          </a:p>
        </p:txBody>
      </p:sp>
      <p:sp>
        <p:nvSpPr>
          <p:cNvPr id="237" name="Google Shape;237;p37"/>
          <p:cNvSpPr txBox="1">
            <a:spLocks noGrp="1"/>
          </p:cNvSpPr>
          <p:nvPr>
            <p:ph type="body" idx="2"/>
          </p:nvPr>
        </p:nvSpPr>
        <p:spPr>
          <a:xfrm>
            <a:off x="4939500" y="854000"/>
            <a:ext cx="3837000" cy="409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457200" lvl="0" indent="-342900" algn="l" rtl="0">
              <a:spcBef>
                <a:spcPts val="1200"/>
              </a:spcBef>
              <a:spcAft>
                <a:spcPts val="0"/>
              </a:spcAft>
              <a:buSzPts val="1800"/>
              <a:buChar char="●"/>
            </a:pPr>
            <a:r>
              <a:rPr lang="en"/>
              <a:t>Typically starts within the ages of 9-16.</a:t>
            </a:r>
            <a:endParaRPr/>
          </a:p>
          <a:p>
            <a:pPr marL="457200" lvl="0" indent="-342900" algn="l" rtl="0">
              <a:spcBef>
                <a:spcPts val="0"/>
              </a:spcBef>
              <a:spcAft>
                <a:spcPts val="0"/>
              </a:spcAft>
              <a:buSzPts val="1800"/>
              <a:buChar char="●"/>
            </a:pPr>
            <a:r>
              <a:rPr lang="en"/>
              <a:t>It prepares the body for pregnancy each month. </a:t>
            </a:r>
            <a:endParaRPr/>
          </a:p>
          <a:p>
            <a:pPr marL="457200" lvl="0" indent="-342900" algn="l" rtl="0">
              <a:spcBef>
                <a:spcPts val="0"/>
              </a:spcBef>
              <a:spcAft>
                <a:spcPts val="0"/>
              </a:spcAft>
              <a:buSzPts val="1800"/>
              <a:buChar char="●"/>
            </a:pPr>
            <a:r>
              <a:rPr lang="en"/>
              <a:t>The menstrual cycle is controlled by hormones:</a:t>
            </a:r>
            <a:endParaRPr/>
          </a:p>
          <a:p>
            <a:pPr marL="914400" lvl="1" indent="-317500" algn="l" rtl="0">
              <a:spcBef>
                <a:spcPts val="0"/>
              </a:spcBef>
              <a:spcAft>
                <a:spcPts val="0"/>
              </a:spcAft>
              <a:buSzPts val="1400"/>
              <a:buChar char="○"/>
            </a:pPr>
            <a:r>
              <a:rPr lang="en"/>
              <a:t>Estrogen and progesterone.</a:t>
            </a:r>
            <a:endParaRPr/>
          </a:p>
          <a:p>
            <a:pPr marL="457200" lvl="0" indent="-342900" algn="l" rtl="0">
              <a:spcBef>
                <a:spcPts val="0"/>
              </a:spcBef>
              <a:spcAft>
                <a:spcPts val="0"/>
              </a:spcAft>
              <a:buSzPts val="1800"/>
              <a:buChar char="●"/>
            </a:pPr>
            <a:r>
              <a:rPr lang="en"/>
              <a:t>To help manage their period, menstruators can use:</a:t>
            </a:r>
            <a:endParaRPr/>
          </a:p>
          <a:p>
            <a:pPr marL="914400" lvl="1" indent="-317500" algn="l" rtl="0">
              <a:spcBef>
                <a:spcPts val="0"/>
              </a:spcBef>
              <a:spcAft>
                <a:spcPts val="0"/>
              </a:spcAft>
              <a:buSzPts val="1400"/>
              <a:buChar char="○"/>
            </a:pPr>
            <a:r>
              <a:rPr lang="en"/>
              <a:t>Tampons, pads, period underwear, or menstrual cups. </a:t>
            </a:r>
            <a:endParaRPr/>
          </a:p>
        </p:txBody>
      </p:sp>
      <p:pic>
        <p:nvPicPr>
          <p:cNvPr id="238" name="Google Shape;238;p37"/>
          <p:cNvPicPr preferRelativeResize="0"/>
          <p:nvPr/>
        </p:nvPicPr>
        <p:blipFill rotWithShape="1">
          <a:blip r:embed="rId3">
            <a:alphaModFix/>
          </a:blip>
          <a:srcRect l="21618" t="13869" r="18447" b="57702"/>
          <a:stretch/>
        </p:blipFill>
        <p:spPr>
          <a:xfrm>
            <a:off x="5856590" y="369500"/>
            <a:ext cx="2002825" cy="949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lt1"/>
                </a:solidFill>
              </a:rPr>
              <a:t>More on Menstruation</a:t>
            </a:r>
            <a:endParaRPr sz="2700">
              <a:solidFill>
                <a:schemeClr val="lt1"/>
              </a:solidFill>
            </a:endParaRPr>
          </a:p>
        </p:txBody>
      </p:sp>
      <p:sp>
        <p:nvSpPr>
          <p:cNvPr id="244" name="Google Shape;244;p38"/>
          <p:cNvSpPr txBox="1">
            <a:spLocks noGrp="1"/>
          </p:cNvSpPr>
          <p:nvPr>
            <p:ph type="body" idx="1"/>
          </p:nvPr>
        </p:nvSpPr>
        <p:spPr>
          <a:xfrm>
            <a:off x="235500" y="1152475"/>
            <a:ext cx="3841200" cy="37713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lt1"/>
              </a:buClr>
              <a:buSzPts val="1500"/>
              <a:buChar char="●"/>
            </a:pPr>
            <a:r>
              <a:rPr lang="en" sz="1500">
                <a:solidFill>
                  <a:schemeClr val="lt1"/>
                </a:solidFill>
              </a:rPr>
              <a:t>Irregularity is normal.</a:t>
            </a:r>
            <a:endParaRPr sz="1500">
              <a:solidFill>
                <a:schemeClr val="lt1"/>
              </a:solidFill>
            </a:endParaRPr>
          </a:p>
          <a:p>
            <a:pPr marL="914400" lvl="1" indent="-323850" algn="l" rtl="0">
              <a:spcBef>
                <a:spcPts val="0"/>
              </a:spcBef>
              <a:spcAft>
                <a:spcPts val="0"/>
              </a:spcAft>
              <a:buClr>
                <a:schemeClr val="lt1"/>
              </a:buClr>
              <a:buSzPts val="1500"/>
              <a:buChar char="○"/>
            </a:pPr>
            <a:r>
              <a:rPr lang="en" sz="1500">
                <a:solidFill>
                  <a:schemeClr val="lt1"/>
                </a:solidFill>
              </a:rPr>
              <a:t>Blood flow (up to 3 tbsp)</a:t>
            </a:r>
            <a:endParaRPr sz="1500">
              <a:solidFill>
                <a:schemeClr val="lt1"/>
              </a:solidFill>
            </a:endParaRPr>
          </a:p>
          <a:p>
            <a:pPr marL="914400" lvl="1" indent="-323850" algn="l" rtl="0">
              <a:spcBef>
                <a:spcPts val="0"/>
              </a:spcBef>
              <a:spcAft>
                <a:spcPts val="0"/>
              </a:spcAft>
              <a:buClr>
                <a:schemeClr val="lt1"/>
              </a:buClr>
              <a:buSzPts val="1500"/>
              <a:buChar char="○"/>
            </a:pPr>
            <a:r>
              <a:rPr lang="en" sz="1500">
                <a:solidFill>
                  <a:schemeClr val="lt1"/>
                </a:solidFill>
              </a:rPr>
              <a:t>Menstrual cycle (21-35 days)</a:t>
            </a:r>
            <a:endParaRPr sz="1500">
              <a:solidFill>
                <a:schemeClr val="lt1"/>
              </a:solidFill>
            </a:endParaRPr>
          </a:p>
          <a:p>
            <a:pPr marL="914400" lvl="1" indent="-323850" algn="l" rtl="0">
              <a:spcBef>
                <a:spcPts val="0"/>
              </a:spcBef>
              <a:spcAft>
                <a:spcPts val="0"/>
              </a:spcAft>
              <a:buClr>
                <a:schemeClr val="lt1"/>
              </a:buClr>
              <a:buSzPts val="1500"/>
              <a:buChar char="○"/>
            </a:pPr>
            <a:r>
              <a:rPr lang="en" sz="1500">
                <a:solidFill>
                  <a:schemeClr val="lt1"/>
                </a:solidFill>
              </a:rPr>
              <a:t>Period (2-7 days)</a:t>
            </a:r>
            <a:endParaRPr sz="1500">
              <a:solidFill>
                <a:schemeClr val="lt1"/>
              </a:solidFill>
            </a:endParaRPr>
          </a:p>
          <a:p>
            <a:pPr marL="457200" lvl="0" indent="-323850" algn="l" rtl="0">
              <a:spcBef>
                <a:spcPts val="0"/>
              </a:spcBef>
              <a:spcAft>
                <a:spcPts val="0"/>
              </a:spcAft>
              <a:buClr>
                <a:schemeClr val="lt1"/>
              </a:buClr>
              <a:buSzPts val="1500"/>
              <a:buChar char="●"/>
            </a:pPr>
            <a:r>
              <a:rPr lang="en" sz="1500">
                <a:solidFill>
                  <a:schemeClr val="lt1"/>
                </a:solidFill>
              </a:rPr>
              <a:t>Cramping, bloating, and emotional changes during or prior to a period is normal.</a:t>
            </a:r>
            <a:endParaRPr sz="1500">
              <a:solidFill>
                <a:schemeClr val="lt1"/>
              </a:solidFill>
            </a:endParaRPr>
          </a:p>
          <a:p>
            <a:pPr marL="457200" lvl="0" indent="-323850" algn="l" rtl="0">
              <a:spcBef>
                <a:spcPts val="0"/>
              </a:spcBef>
              <a:spcAft>
                <a:spcPts val="0"/>
              </a:spcAft>
              <a:buClr>
                <a:schemeClr val="lt1"/>
              </a:buClr>
              <a:buSzPts val="1500"/>
              <a:buChar char="●"/>
            </a:pPr>
            <a:r>
              <a:rPr lang="en" sz="1500">
                <a:solidFill>
                  <a:schemeClr val="lt1"/>
                </a:solidFill>
              </a:rPr>
              <a:t>See graphic for different colors of period blood → </a:t>
            </a:r>
            <a:endParaRPr sz="1500">
              <a:solidFill>
                <a:schemeClr val="lt1"/>
              </a:solidFill>
            </a:endParaRPr>
          </a:p>
          <a:p>
            <a:pPr marL="457200" lvl="0" indent="-323850" algn="l" rtl="0">
              <a:spcBef>
                <a:spcPts val="0"/>
              </a:spcBef>
              <a:spcAft>
                <a:spcPts val="0"/>
              </a:spcAft>
              <a:buClr>
                <a:schemeClr val="lt1"/>
              </a:buClr>
              <a:buSzPts val="1500"/>
              <a:buChar char="●"/>
            </a:pPr>
            <a:r>
              <a:rPr lang="en" sz="1500">
                <a:solidFill>
                  <a:schemeClr val="lt1"/>
                </a:solidFill>
              </a:rPr>
              <a:t>Contact a doctor with concerns.</a:t>
            </a:r>
            <a:endParaRPr sz="1500">
              <a:solidFill>
                <a:schemeClr val="lt1"/>
              </a:solidFill>
            </a:endParaRPr>
          </a:p>
          <a:p>
            <a:pPr marL="914400" lvl="1" indent="-311150" algn="l" rtl="0">
              <a:spcBef>
                <a:spcPts val="0"/>
              </a:spcBef>
              <a:spcAft>
                <a:spcPts val="0"/>
              </a:spcAft>
              <a:buClr>
                <a:schemeClr val="lt1"/>
              </a:buClr>
              <a:buSzPts val="1300"/>
              <a:buChar char="○"/>
            </a:pPr>
            <a:r>
              <a:rPr lang="en" sz="1300">
                <a:solidFill>
                  <a:schemeClr val="lt1"/>
                </a:solidFill>
              </a:rPr>
              <a:t>Helpful resource- </a:t>
            </a:r>
            <a:r>
              <a:rPr lang="en" sz="1300" u="sng">
                <a:solidFill>
                  <a:schemeClr val="lt1"/>
                </a:solidFill>
                <a:hlinkClick r:id="rId3">
                  <a:extLst>
                    <a:ext uri="{A12FA001-AC4F-418D-AE19-62706E023703}">
                      <ahyp:hlinkClr xmlns:ahyp="http://schemas.microsoft.com/office/drawing/2018/hyperlinkcolor" val="tx"/>
                    </a:ext>
                  </a:extLst>
                </a:hlinkClick>
              </a:rPr>
              <a:t>The Cleveland Clinic</a:t>
            </a:r>
            <a:endParaRPr sz="1300">
              <a:solidFill>
                <a:schemeClr val="lt1"/>
              </a:solidFill>
            </a:endParaRPr>
          </a:p>
        </p:txBody>
      </p:sp>
      <p:pic>
        <p:nvPicPr>
          <p:cNvPr id="245" name="Google Shape;245;p38"/>
          <p:cNvPicPr preferRelativeResize="0"/>
          <p:nvPr/>
        </p:nvPicPr>
        <p:blipFill>
          <a:blip r:embed="rId4">
            <a:alphaModFix/>
          </a:blip>
          <a:stretch>
            <a:fillRect/>
          </a:stretch>
        </p:blipFill>
        <p:spPr>
          <a:xfrm>
            <a:off x="4098365" y="933650"/>
            <a:ext cx="4921810" cy="3771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Period Myths- True or False?</a:t>
            </a:r>
            <a:endParaRPr>
              <a:solidFill>
                <a:schemeClr val="lt1"/>
              </a:solidFill>
            </a:endParaRPr>
          </a:p>
        </p:txBody>
      </p:sp>
      <p:sp>
        <p:nvSpPr>
          <p:cNvPr id="251" name="Google Shape;251;p39"/>
          <p:cNvSpPr txBox="1">
            <a:spLocks noGrp="1"/>
          </p:cNvSpPr>
          <p:nvPr>
            <p:ph type="body" idx="1"/>
          </p:nvPr>
        </p:nvSpPr>
        <p:spPr>
          <a:xfrm>
            <a:off x="311700" y="1152475"/>
            <a:ext cx="5388900" cy="3416400"/>
          </a:xfrm>
          <a:prstGeom prst="rect">
            <a:avLst/>
          </a:prstGeom>
        </p:spPr>
        <p:txBody>
          <a:bodyPr spcFirstLastPara="1" wrap="square" lIns="91425" tIns="91425" rIns="91425" bIns="91425" anchor="t" anchorCtr="0">
            <a:normAutofit fontScale="55000" lnSpcReduction="10000"/>
          </a:bodyPr>
          <a:lstStyle/>
          <a:p>
            <a:pPr marL="667580" lvl="1" indent="-233968" algn="l" rtl="0">
              <a:lnSpc>
                <a:spcPct val="139974"/>
              </a:lnSpc>
              <a:spcBef>
                <a:spcPts val="0"/>
              </a:spcBef>
              <a:spcAft>
                <a:spcPts val="0"/>
              </a:spcAft>
              <a:buClr>
                <a:schemeClr val="lt1"/>
              </a:buClr>
              <a:buSzPct val="100000"/>
              <a:buFont typeface="Lora"/>
              <a:buChar char="•"/>
            </a:pPr>
            <a:r>
              <a:rPr lang="en" sz="3200">
                <a:solidFill>
                  <a:schemeClr val="lt1"/>
                </a:solidFill>
                <a:latin typeface="Lora"/>
                <a:ea typeface="Lora"/>
                <a:cs typeface="Lora"/>
                <a:sym typeface="Lora"/>
              </a:rPr>
              <a:t>Periods are unclean and make you dirty.</a:t>
            </a:r>
            <a:endParaRPr sz="3200">
              <a:solidFill>
                <a:schemeClr val="lt1"/>
              </a:solidFill>
              <a:latin typeface="Lora"/>
              <a:ea typeface="Lora"/>
              <a:cs typeface="Lora"/>
              <a:sym typeface="Lora"/>
            </a:endParaRPr>
          </a:p>
          <a:p>
            <a:pPr marL="667580" lvl="1" indent="-233968" algn="l" rtl="0">
              <a:lnSpc>
                <a:spcPct val="139974"/>
              </a:lnSpc>
              <a:spcBef>
                <a:spcPts val="0"/>
              </a:spcBef>
              <a:spcAft>
                <a:spcPts val="0"/>
              </a:spcAft>
              <a:buClr>
                <a:schemeClr val="lt1"/>
              </a:buClr>
              <a:buSzPct val="100000"/>
              <a:buFont typeface="Lora"/>
              <a:buChar char="•"/>
            </a:pPr>
            <a:r>
              <a:rPr lang="en" sz="3200">
                <a:solidFill>
                  <a:schemeClr val="lt1"/>
                </a:solidFill>
                <a:latin typeface="Lora"/>
                <a:ea typeface="Lora"/>
                <a:cs typeface="Lora"/>
                <a:sym typeface="Lora"/>
              </a:rPr>
              <a:t>Pubis hair is dirty or gross.</a:t>
            </a:r>
            <a:endParaRPr sz="3200">
              <a:solidFill>
                <a:schemeClr val="lt1"/>
              </a:solidFill>
              <a:latin typeface="Lora"/>
              <a:ea typeface="Lora"/>
              <a:cs typeface="Lora"/>
              <a:sym typeface="Lora"/>
            </a:endParaRPr>
          </a:p>
          <a:p>
            <a:pPr marL="667580" lvl="1" indent="-233968" algn="l" rtl="0">
              <a:lnSpc>
                <a:spcPct val="139974"/>
              </a:lnSpc>
              <a:spcBef>
                <a:spcPts val="0"/>
              </a:spcBef>
              <a:spcAft>
                <a:spcPts val="0"/>
              </a:spcAft>
              <a:buClr>
                <a:schemeClr val="lt1"/>
              </a:buClr>
              <a:buSzPct val="100000"/>
              <a:buFont typeface="Lora"/>
              <a:buChar char="•"/>
            </a:pPr>
            <a:r>
              <a:rPr lang="en" sz="3200">
                <a:solidFill>
                  <a:schemeClr val="lt1"/>
                </a:solidFill>
                <a:latin typeface="Lora"/>
                <a:ea typeface="Lora"/>
                <a:cs typeface="Lora"/>
                <a:sym typeface="Lora"/>
              </a:rPr>
              <a:t>Tampons take away your virginity.</a:t>
            </a:r>
            <a:endParaRPr sz="3200">
              <a:solidFill>
                <a:schemeClr val="lt1"/>
              </a:solidFill>
              <a:latin typeface="Lora"/>
              <a:ea typeface="Lora"/>
              <a:cs typeface="Lora"/>
              <a:sym typeface="Lora"/>
            </a:endParaRPr>
          </a:p>
          <a:p>
            <a:pPr marL="667580" lvl="1" indent="-233968" algn="l" rtl="0">
              <a:lnSpc>
                <a:spcPct val="139974"/>
              </a:lnSpc>
              <a:spcBef>
                <a:spcPts val="0"/>
              </a:spcBef>
              <a:spcAft>
                <a:spcPts val="0"/>
              </a:spcAft>
              <a:buClr>
                <a:schemeClr val="lt1"/>
              </a:buClr>
              <a:buSzPct val="100000"/>
              <a:buFont typeface="Lora"/>
              <a:buChar char="•"/>
            </a:pPr>
            <a:r>
              <a:rPr lang="en" sz="3200">
                <a:solidFill>
                  <a:schemeClr val="lt1"/>
                </a:solidFill>
                <a:latin typeface="Lora"/>
                <a:ea typeface="Lora"/>
                <a:cs typeface="Lora"/>
                <a:sym typeface="Lora"/>
              </a:rPr>
              <a:t>Periods start and end on the same day each month.</a:t>
            </a:r>
            <a:endParaRPr sz="3200">
              <a:solidFill>
                <a:schemeClr val="lt1"/>
              </a:solidFill>
              <a:latin typeface="Lora"/>
              <a:ea typeface="Lora"/>
              <a:cs typeface="Lora"/>
              <a:sym typeface="Lora"/>
            </a:endParaRPr>
          </a:p>
          <a:p>
            <a:pPr marL="667580" lvl="1" indent="-233968" algn="l" rtl="0">
              <a:lnSpc>
                <a:spcPct val="139974"/>
              </a:lnSpc>
              <a:spcBef>
                <a:spcPts val="0"/>
              </a:spcBef>
              <a:spcAft>
                <a:spcPts val="0"/>
              </a:spcAft>
              <a:buClr>
                <a:schemeClr val="lt1"/>
              </a:buClr>
              <a:buSzPct val="100000"/>
              <a:buFont typeface="Lora"/>
              <a:buChar char="•"/>
            </a:pPr>
            <a:r>
              <a:rPr lang="en" sz="3200">
                <a:solidFill>
                  <a:schemeClr val="lt1"/>
                </a:solidFill>
                <a:latin typeface="Lora"/>
                <a:ea typeface="Lora"/>
                <a:cs typeface="Lora"/>
                <a:sym typeface="Lora"/>
              </a:rPr>
              <a:t>Anything you can do without a period, you can do with a period; like going to school, playing sports, etc.</a:t>
            </a:r>
            <a:endParaRPr sz="3200">
              <a:solidFill>
                <a:schemeClr val="lt1"/>
              </a:solidFill>
              <a:latin typeface="Lora"/>
              <a:ea typeface="Lora"/>
              <a:cs typeface="Lora"/>
              <a:sym typeface="Lora"/>
            </a:endParaRPr>
          </a:p>
          <a:p>
            <a:pPr marL="667580" lvl="1" indent="-233968" algn="l" rtl="0">
              <a:lnSpc>
                <a:spcPct val="139974"/>
              </a:lnSpc>
              <a:spcBef>
                <a:spcPts val="0"/>
              </a:spcBef>
              <a:spcAft>
                <a:spcPts val="0"/>
              </a:spcAft>
              <a:buClr>
                <a:schemeClr val="lt1"/>
              </a:buClr>
              <a:buSzPct val="100000"/>
              <a:buFont typeface="Lora"/>
              <a:buChar char="•"/>
            </a:pPr>
            <a:r>
              <a:rPr lang="en" sz="3200">
                <a:solidFill>
                  <a:schemeClr val="lt1"/>
                </a:solidFill>
                <a:latin typeface="Lora"/>
                <a:ea typeface="Lora"/>
                <a:cs typeface="Lora"/>
                <a:sym typeface="Lora"/>
              </a:rPr>
              <a:t>Period blood can be different colors.</a:t>
            </a:r>
            <a:endParaRPr sz="3200">
              <a:solidFill>
                <a:schemeClr val="lt1"/>
              </a:solidFill>
              <a:latin typeface="Lora"/>
              <a:ea typeface="Lora"/>
              <a:cs typeface="Lora"/>
              <a:sym typeface="Lora"/>
            </a:endParaRPr>
          </a:p>
          <a:p>
            <a:pPr marL="667580" lvl="1" indent="-233968" algn="l" rtl="0">
              <a:lnSpc>
                <a:spcPct val="139974"/>
              </a:lnSpc>
              <a:spcBef>
                <a:spcPts val="0"/>
              </a:spcBef>
              <a:spcAft>
                <a:spcPts val="0"/>
              </a:spcAft>
              <a:buClr>
                <a:schemeClr val="lt1"/>
              </a:buClr>
              <a:buSzPct val="100000"/>
              <a:buFont typeface="Lora"/>
              <a:buChar char="•"/>
            </a:pPr>
            <a:r>
              <a:rPr lang="en" sz="3200">
                <a:solidFill>
                  <a:schemeClr val="lt1"/>
                </a:solidFill>
                <a:latin typeface="Lora"/>
                <a:ea typeface="Lora"/>
                <a:cs typeface="Lora"/>
                <a:sym typeface="Lora"/>
              </a:rPr>
              <a:t>People act crazy when they are on their periods.</a:t>
            </a:r>
            <a:endParaRPr>
              <a:solidFill>
                <a:schemeClr val="lt1"/>
              </a:solidFill>
            </a:endParaRPr>
          </a:p>
        </p:txBody>
      </p:sp>
      <p:pic>
        <p:nvPicPr>
          <p:cNvPr id="252" name="Google Shape;252;p39"/>
          <p:cNvPicPr preferRelativeResize="0"/>
          <p:nvPr/>
        </p:nvPicPr>
        <p:blipFill>
          <a:blip r:embed="rId3">
            <a:alphaModFix/>
          </a:blip>
          <a:stretch>
            <a:fillRect/>
          </a:stretch>
        </p:blipFill>
        <p:spPr>
          <a:xfrm>
            <a:off x="5700601" y="3100895"/>
            <a:ext cx="3230751" cy="169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lt1"/>
                </a:solidFill>
              </a:rPr>
              <a:t>Strategies for Introducing Menstruation</a:t>
            </a:r>
            <a:endParaRPr dirty="0">
              <a:solidFill>
                <a:schemeClr val="lt1"/>
              </a:solidFill>
            </a:endParaRPr>
          </a:p>
        </p:txBody>
      </p:sp>
      <p:sp>
        <p:nvSpPr>
          <p:cNvPr id="260" name="Google Shape;260;p40"/>
          <p:cNvSpPr txBox="1"/>
          <p:nvPr/>
        </p:nvSpPr>
        <p:spPr>
          <a:xfrm>
            <a:off x="311700" y="1017725"/>
            <a:ext cx="30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Average"/>
                <a:ea typeface="Average"/>
                <a:cs typeface="Average"/>
                <a:sym typeface="Average"/>
              </a:rPr>
              <a:t>Share visuals:</a:t>
            </a:r>
            <a:endParaRPr>
              <a:solidFill>
                <a:schemeClr val="lt1"/>
              </a:solidFill>
              <a:latin typeface="Average"/>
              <a:ea typeface="Average"/>
              <a:cs typeface="Average"/>
              <a:sym typeface="Average"/>
            </a:endParaRPr>
          </a:p>
        </p:txBody>
      </p:sp>
      <p:pic>
        <p:nvPicPr>
          <p:cNvPr id="3" name="Picture 2">
            <a:extLst>
              <a:ext uri="{FF2B5EF4-FFF2-40B4-BE49-F238E27FC236}">
                <a16:creationId xmlns:a16="http://schemas.microsoft.com/office/drawing/2014/main" id="{CBC5A4DC-B1ED-7B47-8F57-915C812FADBA}"/>
              </a:ext>
            </a:extLst>
          </p:cNvPr>
          <p:cNvPicPr>
            <a:picLocks noChangeAspect="1"/>
          </p:cNvPicPr>
          <p:nvPr/>
        </p:nvPicPr>
        <p:blipFill>
          <a:blip r:embed="rId3"/>
          <a:stretch>
            <a:fillRect/>
          </a:stretch>
        </p:blipFill>
        <p:spPr>
          <a:xfrm>
            <a:off x="1084015" y="1590425"/>
            <a:ext cx="3487985" cy="2909714"/>
          </a:xfrm>
          <a:prstGeom prst="rect">
            <a:avLst/>
          </a:prstGeom>
        </p:spPr>
      </p:pic>
      <p:pic>
        <p:nvPicPr>
          <p:cNvPr id="6" name="Picture 5">
            <a:extLst>
              <a:ext uri="{FF2B5EF4-FFF2-40B4-BE49-F238E27FC236}">
                <a16:creationId xmlns:a16="http://schemas.microsoft.com/office/drawing/2014/main" id="{A51BBDAE-938F-4749-ABF3-013F519C5B8B}"/>
              </a:ext>
            </a:extLst>
          </p:cNvPr>
          <p:cNvPicPr>
            <a:picLocks noChangeAspect="1"/>
          </p:cNvPicPr>
          <p:nvPr/>
        </p:nvPicPr>
        <p:blipFill>
          <a:blip r:embed="rId4"/>
          <a:stretch>
            <a:fillRect/>
          </a:stretch>
        </p:blipFill>
        <p:spPr>
          <a:xfrm>
            <a:off x="5344317" y="1017725"/>
            <a:ext cx="2905106" cy="3735136"/>
          </a:xfrm>
          <a:prstGeom prst="rect">
            <a:avLst/>
          </a:prstGeom>
        </p:spPr>
      </p:pic>
      <p:sp>
        <p:nvSpPr>
          <p:cNvPr id="7" name="TextBox 6">
            <a:extLst>
              <a:ext uri="{FF2B5EF4-FFF2-40B4-BE49-F238E27FC236}">
                <a16:creationId xmlns:a16="http://schemas.microsoft.com/office/drawing/2014/main" id="{6F0E62B7-9029-C042-9DB3-4C5FC99F47B5}"/>
              </a:ext>
            </a:extLst>
          </p:cNvPr>
          <p:cNvSpPr txBox="1"/>
          <p:nvPr/>
        </p:nvSpPr>
        <p:spPr>
          <a:xfrm>
            <a:off x="5274649" y="4723986"/>
            <a:ext cx="1790299" cy="230832"/>
          </a:xfrm>
          <a:prstGeom prst="rect">
            <a:avLst/>
          </a:prstGeom>
          <a:noFill/>
        </p:spPr>
        <p:txBody>
          <a:bodyPr wrap="square" rtlCol="0">
            <a:spAutoFit/>
          </a:bodyPr>
          <a:lstStyle/>
          <a:p>
            <a:r>
              <a:rPr lang="en-US" sz="900" i="1" dirty="0" err="1"/>
              <a:t>Tampax</a:t>
            </a:r>
            <a:endParaRPr lang="en-US" i="1" dirty="0"/>
          </a:p>
        </p:txBody>
      </p:sp>
      <p:sp>
        <p:nvSpPr>
          <p:cNvPr id="12" name="TextBox 11">
            <a:extLst>
              <a:ext uri="{FF2B5EF4-FFF2-40B4-BE49-F238E27FC236}">
                <a16:creationId xmlns:a16="http://schemas.microsoft.com/office/drawing/2014/main" id="{244730AD-BB16-4841-BC66-BC1DD10987E4}"/>
              </a:ext>
            </a:extLst>
          </p:cNvPr>
          <p:cNvSpPr txBox="1"/>
          <p:nvPr/>
        </p:nvSpPr>
        <p:spPr>
          <a:xfrm>
            <a:off x="1058774" y="4512320"/>
            <a:ext cx="1790299" cy="230832"/>
          </a:xfrm>
          <a:prstGeom prst="rect">
            <a:avLst/>
          </a:prstGeom>
          <a:noFill/>
        </p:spPr>
        <p:txBody>
          <a:bodyPr wrap="square" rtlCol="0">
            <a:spAutoFit/>
          </a:bodyPr>
          <a:lstStyle/>
          <a:p>
            <a:r>
              <a:rPr lang="en-US" sz="900" i="1" dirty="0" err="1"/>
              <a:t>Menstrupedia</a:t>
            </a:r>
            <a:endParaRPr lang="en-US"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Strategies for Introducing Menstruation</a:t>
            </a:r>
            <a:endParaRPr>
              <a:solidFill>
                <a:schemeClr val="lt1"/>
              </a:solidFill>
            </a:endParaRPr>
          </a:p>
        </p:txBody>
      </p:sp>
      <p:pic>
        <p:nvPicPr>
          <p:cNvPr id="266" name="Google Shape;266;p41" descr="During puberty, girls begin to get their menstrual periods. Menstrual periods are when a small amount of blood and tissue leave the body through the vagina over the course of a few days. It happens about once every month, and can last between a couple of days and a week. Some girls have cramps during their periods while others don’t. Using a maxi pad, tampon or feminine hygiene cup is a common way to manage the blood that leaves the body during a period. &#10;&#10;When a girl gets her first period it signals that her body has begun ovulating and that if she has unprotected sex, she could become pregnant.  Why?! Once a month a hormone in the girl’s brain signals her ovaries to release an egg or ovum.  This is called ovulation.  The hormone estrogen is also released to signal the girl’s uterus to build up its lining in case the egg is fertilized by a sperm (called fertilization) during sex.  If an egg is not fertilized within 12 -24 hour after ovulation, the egg dies and disintegrates.  Two weeks later, when the uterus realizes there is no fertilized egg, the “extra” lining of the uterus is released or shed  during a girl’s menstrual period. &#10;&#10;&#10;--------&#10;Please like, share and subscribe to AMAZE for new videos every other Thursday!&#10;&#10;Instagram: AmazeOrg&#10;Snapchat: AmazeOrg&#10;http://amaze.org/&#10;http://amaze.org/video/all-about-getting-your-period/&#10;&#10;---------&#10;Translation Credits&#10;AMAZE: French, Spanish, Portuguese, Russian, Swahili, Arabic, Urdu, Hindi, and Vietnamese&#10;StandWeSpeak: Hindi" title="All About Getting Your Period">
            <a:hlinkClick r:id="rId3"/>
          </p:cNvPr>
          <p:cNvPicPr preferRelativeResize="0"/>
          <p:nvPr/>
        </p:nvPicPr>
        <p:blipFill>
          <a:blip r:embed="rId4">
            <a:alphaModFix/>
          </a:blip>
          <a:stretch>
            <a:fillRect/>
          </a:stretch>
        </p:blipFill>
        <p:spPr>
          <a:xfrm>
            <a:off x="4795050" y="1731102"/>
            <a:ext cx="3675275" cy="2756447"/>
          </a:xfrm>
          <a:prstGeom prst="rect">
            <a:avLst/>
          </a:prstGeom>
          <a:noFill/>
          <a:ln>
            <a:noFill/>
          </a:ln>
        </p:spPr>
      </p:pic>
      <p:sp>
        <p:nvSpPr>
          <p:cNvPr id="267" name="Google Shape;267;p41"/>
          <p:cNvSpPr txBox="1"/>
          <p:nvPr/>
        </p:nvSpPr>
        <p:spPr>
          <a:xfrm>
            <a:off x="311700" y="1017725"/>
            <a:ext cx="30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Average"/>
                <a:ea typeface="Average"/>
                <a:cs typeface="Average"/>
                <a:sym typeface="Average"/>
              </a:rPr>
              <a:t>Share videos:</a:t>
            </a:r>
            <a:endParaRPr>
              <a:solidFill>
                <a:schemeClr val="lt1"/>
              </a:solidFill>
              <a:latin typeface="Average"/>
              <a:ea typeface="Average"/>
              <a:cs typeface="Average"/>
              <a:sym typeface="Average"/>
            </a:endParaRPr>
          </a:p>
        </p:txBody>
      </p:sp>
      <p:pic>
        <p:nvPicPr>
          <p:cNvPr id="268" name="Google Shape;268;p41" descr="Beginning menstruation, often called getting your period, is a normal part of going through puberty for a person that has a uterus. Watch the full video to learn more about the physical and mental changes you can expect before getting your period.&#10;----------&#10;Please like, share and subscribe to AMAZE! Follow us on Snap and Insta for more info about puberty and growing up.&#10;&#10;Snap: AmazeOrg&#10;Insta: AmazeOrg&#10;http://amaze.org/&#10;---&#10;Translations Credits&#10;Roots of Health: Filipino&#10;PutAPeriod: Bengali&#10;StandWeSpeak: Hindi" title="Menstruation: What To Expect">
            <a:hlinkClick r:id="rId5"/>
          </p:cNvPr>
          <p:cNvPicPr preferRelativeResize="0"/>
          <p:nvPr/>
        </p:nvPicPr>
        <p:blipFill>
          <a:blip r:embed="rId6">
            <a:alphaModFix/>
          </a:blip>
          <a:stretch>
            <a:fillRect/>
          </a:stretch>
        </p:blipFill>
        <p:spPr>
          <a:xfrm>
            <a:off x="464600" y="1731100"/>
            <a:ext cx="3675275" cy="2756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Strategies for Introducing Menstruation</a:t>
            </a:r>
            <a:endParaRPr>
              <a:solidFill>
                <a:schemeClr val="lt1"/>
              </a:solidFill>
            </a:endParaRPr>
          </a:p>
        </p:txBody>
      </p:sp>
      <p:sp>
        <p:nvSpPr>
          <p:cNvPr id="274" name="Google Shape;274;p42"/>
          <p:cNvSpPr txBox="1"/>
          <p:nvPr/>
        </p:nvSpPr>
        <p:spPr>
          <a:xfrm>
            <a:off x="311700" y="1170125"/>
            <a:ext cx="30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Average"/>
                <a:ea typeface="Average"/>
                <a:cs typeface="Average"/>
                <a:sym typeface="Average"/>
              </a:rPr>
              <a:t>Share social stories:</a:t>
            </a:r>
            <a:endParaRPr>
              <a:solidFill>
                <a:schemeClr val="lt1"/>
              </a:solidFill>
              <a:latin typeface="Average"/>
              <a:ea typeface="Average"/>
              <a:cs typeface="Average"/>
              <a:sym typeface="Average"/>
            </a:endParaRPr>
          </a:p>
        </p:txBody>
      </p:sp>
      <p:pic>
        <p:nvPicPr>
          <p:cNvPr id="275" name="Google Shape;275;p42">
            <a:hlinkClick r:id="rId3"/>
          </p:cNvPr>
          <p:cNvPicPr preferRelativeResize="0"/>
          <p:nvPr/>
        </p:nvPicPr>
        <p:blipFill>
          <a:blip r:embed="rId4">
            <a:alphaModFix/>
          </a:blip>
          <a:stretch>
            <a:fillRect/>
          </a:stretch>
        </p:blipFill>
        <p:spPr>
          <a:xfrm>
            <a:off x="469900" y="1795175"/>
            <a:ext cx="2694401" cy="2632325"/>
          </a:xfrm>
          <a:prstGeom prst="rect">
            <a:avLst/>
          </a:prstGeom>
          <a:noFill/>
          <a:ln>
            <a:noFill/>
          </a:ln>
        </p:spPr>
      </p:pic>
      <p:sp>
        <p:nvSpPr>
          <p:cNvPr id="276" name="Google Shape;276;p42"/>
          <p:cNvSpPr txBox="1"/>
          <p:nvPr/>
        </p:nvSpPr>
        <p:spPr>
          <a:xfrm>
            <a:off x="5212175" y="1170125"/>
            <a:ext cx="30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Average"/>
                <a:ea typeface="Average"/>
                <a:cs typeface="Average"/>
                <a:sym typeface="Average"/>
              </a:rPr>
              <a:t>Helpful books:</a:t>
            </a:r>
            <a:endParaRPr>
              <a:solidFill>
                <a:schemeClr val="lt1"/>
              </a:solidFill>
              <a:latin typeface="Average"/>
              <a:ea typeface="Average"/>
              <a:cs typeface="Average"/>
              <a:sym typeface="Average"/>
            </a:endParaRPr>
          </a:p>
        </p:txBody>
      </p:sp>
      <p:pic>
        <p:nvPicPr>
          <p:cNvPr id="277" name="Google Shape;277;p42">
            <a:hlinkClick r:id="rId5"/>
          </p:cNvPr>
          <p:cNvPicPr preferRelativeResize="0"/>
          <p:nvPr/>
        </p:nvPicPr>
        <p:blipFill>
          <a:blip r:embed="rId6">
            <a:alphaModFix/>
          </a:blip>
          <a:stretch>
            <a:fillRect/>
          </a:stretch>
        </p:blipFill>
        <p:spPr>
          <a:xfrm>
            <a:off x="4253325" y="1873400"/>
            <a:ext cx="2133600" cy="2160450"/>
          </a:xfrm>
          <a:prstGeom prst="rect">
            <a:avLst/>
          </a:prstGeom>
          <a:noFill/>
          <a:ln>
            <a:noFill/>
          </a:ln>
        </p:spPr>
      </p:pic>
      <p:pic>
        <p:nvPicPr>
          <p:cNvPr id="278" name="Google Shape;278;p42">
            <a:hlinkClick r:id="rId7"/>
          </p:cNvPr>
          <p:cNvPicPr preferRelativeResize="0"/>
          <p:nvPr/>
        </p:nvPicPr>
        <p:blipFill>
          <a:blip r:embed="rId8">
            <a:alphaModFix/>
          </a:blip>
          <a:stretch>
            <a:fillRect/>
          </a:stretch>
        </p:blipFill>
        <p:spPr>
          <a:xfrm>
            <a:off x="6529026" y="1570325"/>
            <a:ext cx="2405232" cy="34207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lt1"/>
                </a:solidFill>
              </a:rPr>
              <a:t>Strategies For Managing Menstruation</a:t>
            </a:r>
            <a:endParaRPr sz="2700">
              <a:solidFill>
                <a:schemeClr val="lt1"/>
              </a:solidFill>
            </a:endParaRPr>
          </a:p>
        </p:txBody>
      </p:sp>
      <p:sp>
        <p:nvSpPr>
          <p:cNvPr id="284" name="Google Shape;284;p43"/>
          <p:cNvSpPr txBox="1"/>
          <p:nvPr/>
        </p:nvSpPr>
        <p:spPr>
          <a:xfrm>
            <a:off x="433875" y="2096400"/>
            <a:ext cx="2733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Average"/>
                <a:ea typeface="Average"/>
                <a:cs typeface="Average"/>
                <a:sym typeface="Average"/>
              </a:rPr>
              <a:t>Consider encouraging your child to keep track of their cycle, using a chart such as this → </a:t>
            </a:r>
            <a:endParaRPr>
              <a:solidFill>
                <a:schemeClr val="lt1"/>
              </a:solidFill>
              <a:latin typeface="Average"/>
              <a:ea typeface="Average"/>
              <a:cs typeface="Average"/>
              <a:sym typeface="Average"/>
            </a:endParaRPr>
          </a:p>
        </p:txBody>
      </p:sp>
      <p:pic>
        <p:nvPicPr>
          <p:cNvPr id="285" name="Google Shape;285;p43"/>
          <p:cNvPicPr preferRelativeResize="0"/>
          <p:nvPr/>
        </p:nvPicPr>
        <p:blipFill>
          <a:blip r:embed="rId3">
            <a:alphaModFix/>
          </a:blip>
          <a:stretch>
            <a:fillRect/>
          </a:stretch>
        </p:blipFill>
        <p:spPr>
          <a:xfrm>
            <a:off x="3266275" y="1070800"/>
            <a:ext cx="5615549" cy="3895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8909C"/>
        </a:solidFill>
        <a:effectLst/>
      </p:bgPr>
    </p:bg>
    <p:spTree>
      <p:nvGrpSpPr>
        <p:cNvPr id="1" name="Shape 289"/>
        <p:cNvGrpSpPr/>
        <p:nvPr/>
      </p:nvGrpSpPr>
      <p:grpSpPr>
        <a:xfrm>
          <a:off x="0" y="0"/>
          <a:ext cx="0" cy="0"/>
          <a:chOff x="0" y="0"/>
          <a:chExt cx="0" cy="0"/>
        </a:xfrm>
      </p:grpSpPr>
      <p:sp>
        <p:nvSpPr>
          <p:cNvPr id="290" name="Google Shape;290;p4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Social-Emotional Changes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CBCF"/>
        </a:solidFill>
        <a:effectLst/>
      </p:bgPr>
    </p:bg>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0" y="3437400"/>
            <a:ext cx="6227100" cy="1305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Puberty - Why?</a:t>
            </a:r>
            <a:endParaRPr/>
          </a:p>
        </p:txBody>
      </p:sp>
      <p:sp>
        <p:nvSpPr>
          <p:cNvPr id="94" name="Google Shape;94;p18"/>
          <p:cNvSpPr txBox="1"/>
          <p:nvPr/>
        </p:nvSpPr>
        <p:spPr>
          <a:xfrm>
            <a:off x="0" y="4743300"/>
            <a:ext cx="755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Oswald"/>
                <a:ea typeface="Oswald"/>
                <a:cs typeface="Oswald"/>
                <a:sym typeface="Oswald"/>
              </a:rPr>
              <a:t>Discussion Question: What are your biggest concerns surrounding puberty and your child?</a:t>
            </a:r>
            <a:endParaRPr>
              <a:solidFill>
                <a:schemeClr val="lt1"/>
              </a:solidFill>
              <a:latin typeface="Oswald"/>
              <a:ea typeface="Oswald"/>
              <a:cs typeface="Oswald"/>
              <a:sym typeface="Oswald"/>
            </a:endParaRPr>
          </a:p>
        </p:txBody>
      </p:sp>
      <p:pic>
        <p:nvPicPr>
          <p:cNvPr id="95" name="Google Shape;95;p18"/>
          <p:cNvPicPr preferRelativeResize="0"/>
          <p:nvPr/>
        </p:nvPicPr>
        <p:blipFill>
          <a:blip r:embed="rId3">
            <a:alphaModFix/>
          </a:blip>
          <a:stretch>
            <a:fillRect/>
          </a:stretch>
        </p:blipFill>
        <p:spPr>
          <a:xfrm>
            <a:off x="3662650" y="457200"/>
            <a:ext cx="5481350" cy="3871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Social-Emotional Changes</a:t>
            </a:r>
            <a:endParaRPr/>
          </a:p>
        </p:txBody>
      </p:sp>
      <p:sp>
        <p:nvSpPr>
          <p:cNvPr id="296" name="Google Shape;296;p45"/>
          <p:cNvSpPr txBox="1">
            <a:spLocks noGrp="1"/>
          </p:cNvSpPr>
          <p:nvPr>
            <p:ph type="body" idx="1"/>
          </p:nvPr>
        </p:nvSpPr>
        <p:spPr>
          <a:xfrm>
            <a:off x="311700" y="1381075"/>
            <a:ext cx="39999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lt2"/>
              </a:buClr>
              <a:buSzPts val="1500"/>
              <a:buChar char="●"/>
            </a:pPr>
            <a:r>
              <a:rPr lang="en" sz="1500">
                <a:solidFill>
                  <a:schemeClr val="lt2"/>
                </a:solidFill>
              </a:rPr>
              <a:t>Due to hormones, your child may experience emotional changes, as well.</a:t>
            </a:r>
            <a:endParaRPr sz="1500">
              <a:solidFill>
                <a:schemeClr val="lt2"/>
              </a:solidFill>
            </a:endParaRPr>
          </a:p>
          <a:p>
            <a:pPr marL="914400" lvl="1" indent="-323850" algn="l" rtl="0">
              <a:spcBef>
                <a:spcPts val="0"/>
              </a:spcBef>
              <a:spcAft>
                <a:spcPts val="0"/>
              </a:spcAft>
              <a:buClr>
                <a:schemeClr val="lt2"/>
              </a:buClr>
              <a:buSzPts val="1500"/>
              <a:buChar char="○"/>
            </a:pPr>
            <a:r>
              <a:rPr lang="en" sz="1500">
                <a:solidFill>
                  <a:schemeClr val="lt2"/>
                </a:solidFill>
              </a:rPr>
              <a:t>Increased worry about fitting in, relationships, the demands of school, etc.</a:t>
            </a:r>
            <a:endParaRPr sz="1500">
              <a:solidFill>
                <a:schemeClr val="lt2"/>
              </a:solidFill>
            </a:endParaRPr>
          </a:p>
          <a:p>
            <a:pPr marL="914400" lvl="1" indent="-323850" algn="l" rtl="0">
              <a:spcBef>
                <a:spcPts val="0"/>
              </a:spcBef>
              <a:spcAft>
                <a:spcPts val="0"/>
              </a:spcAft>
              <a:buClr>
                <a:schemeClr val="lt2"/>
              </a:buClr>
              <a:buSzPts val="1500"/>
              <a:buChar char="○"/>
            </a:pPr>
            <a:r>
              <a:rPr lang="en" sz="1500">
                <a:solidFill>
                  <a:schemeClr val="lt2"/>
                </a:solidFill>
              </a:rPr>
              <a:t>Increased moodiness</a:t>
            </a:r>
            <a:endParaRPr sz="1500">
              <a:solidFill>
                <a:schemeClr val="lt2"/>
              </a:solidFill>
            </a:endParaRPr>
          </a:p>
          <a:p>
            <a:pPr marL="1371600" lvl="2" indent="-323850" algn="l" rtl="0">
              <a:spcBef>
                <a:spcPts val="0"/>
              </a:spcBef>
              <a:spcAft>
                <a:spcPts val="0"/>
              </a:spcAft>
              <a:buClr>
                <a:schemeClr val="lt2"/>
              </a:buClr>
              <a:buSzPts val="1500"/>
              <a:buChar char="■"/>
            </a:pPr>
            <a:r>
              <a:rPr lang="en" sz="1300">
                <a:solidFill>
                  <a:schemeClr val="lt2"/>
                </a:solidFill>
              </a:rPr>
              <a:t>Potential for greater behavioral outbursts.</a:t>
            </a:r>
            <a:endParaRPr sz="1300">
              <a:solidFill>
                <a:schemeClr val="lt2"/>
              </a:solidFill>
            </a:endParaRPr>
          </a:p>
          <a:p>
            <a:pPr marL="457200" lvl="0" indent="-323850" algn="l" rtl="0">
              <a:spcBef>
                <a:spcPts val="0"/>
              </a:spcBef>
              <a:spcAft>
                <a:spcPts val="0"/>
              </a:spcAft>
              <a:buClr>
                <a:schemeClr val="lt2"/>
              </a:buClr>
              <a:buSzPts val="1500"/>
              <a:buChar char="●"/>
            </a:pPr>
            <a:r>
              <a:rPr lang="en" sz="1500">
                <a:solidFill>
                  <a:schemeClr val="lt2"/>
                </a:solidFill>
              </a:rPr>
              <a:t>Your child may begin to experience feelings of sexual arousal.</a:t>
            </a:r>
            <a:endParaRPr sz="1500">
              <a:solidFill>
                <a:schemeClr val="lt2"/>
              </a:solidFill>
            </a:endParaRPr>
          </a:p>
        </p:txBody>
      </p:sp>
      <p:pic>
        <p:nvPicPr>
          <p:cNvPr id="3" name="Picture 2">
            <a:extLst>
              <a:ext uri="{FF2B5EF4-FFF2-40B4-BE49-F238E27FC236}">
                <a16:creationId xmlns:a16="http://schemas.microsoft.com/office/drawing/2014/main" id="{F8D0BE9E-0EF6-AB4C-8BCC-4F7AE12C6C49}"/>
              </a:ext>
            </a:extLst>
          </p:cNvPr>
          <p:cNvPicPr>
            <a:picLocks noChangeAspect="1"/>
          </p:cNvPicPr>
          <p:nvPr/>
        </p:nvPicPr>
        <p:blipFill>
          <a:blip r:embed="rId3"/>
          <a:stretch>
            <a:fillRect/>
          </a:stretch>
        </p:blipFill>
        <p:spPr>
          <a:xfrm>
            <a:off x="4572000" y="1361825"/>
            <a:ext cx="4114800" cy="25717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Social-Emotional Changes</a:t>
            </a:r>
            <a:endParaRPr/>
          </a:p>
        </p:txBody>
      </p:sp>
      <p:sp>
        <p:nvSpPr>
          <p:cNvPr id="303" name="Google Shape;303;p46"/>
          <p:cNvSpPr txBox="1">
            <a:spLocks noGrp="1"/>
          </p:cNvSpPr>
          <p:nvPr>
            <p:ph type="body" idx="1"/>
          </p:nvPr>
        </p:nvSpPr>
        <p:spPr>
          <a:xfrm>
            <a:off x="311700" y="1411175"/>
            <a:ext cx="3999900" cy="35805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en" sz="1500"/>
              <a:t>Your child may strive for more independence.</a:t>
            </a:r>
            <a:endParaRPr sz="1500"/>
          </a:p>
          <a:p>
            <a:pPr marL="914400" lvl="1" indent="-323850" algn="l" rtl="0">
              <a:spcBef>
                <a:spcPts val="0"/>
              </a:spcBef>
              <a:spcAft>
                <a:spcPts val="0"/>
              </a:spcAft>
              <a:buSzPts val="1500"/>
              <a:buChar char="○"/>
            </a:pPr>
            <a:r>
              <a:rPr lang="en" sz="1500"/>
              <a:t>Arguments may become more regular.</a:t>
            </a:r>
            <a:endParaRPr sz="1500"/>
          </a:p>
          <a:p>
            <a:pPr marL="457200" lvl="0" indent="-323850" algn="l" rtl="0">
              <a:spcBef>
                <a:spcPts val="0"/>
              </a:spcBef>
              <a:spcAft>
                <a:spcPts val="0"/>
              </a:spcAft>
              <a:buSzPts val="1500"/>
              <a:buChar char="●"/>
            </a:pPr>
            <a:r>
              <a:rPr lang="en" sz="1500"/>
              <a:t>Your child may have difficulty monitoring and expressing their emotions.</a:t>
            </a:r>
            <a:endParaRPr sz="1500"/>
          </a:p>
          <a:p>
            <a:pPr marL="457200" lvl="0" indent="-323850" algn="l" rtl="0">
              <a:spcBef>
                <a:spcPts val="0"/>
              </a:spcBef>
              <a:spcAft>
                <a:spcPts val="0"/>
              </a:spcAft>
              <a:buSzPts val="1500"/>
              <a:buChar char="●"/>
            </a:pPr>
            <a:r>
              <a:rPr lang="en" sz="1500"/>
              <a:t>Risk-taking behavior may increase during puberty.</a:t>
            </a:r>
            <a:endParaRPr sz="1500"/>
          </a:p>
        </p:txBody>
      </p:sp>
      <p:pic>
        <p:nvPicPr>
          <p:cNvPr id="3" name="Picture 2">
            <a:extLst>
              <a:ext uri="{FF2B5EF4-FFF2-40B4-BE49-F238E27FC236}">
                <a16:creationId xmlns:a16="http://schemas.microsoft.com/office/drawing/2014/main" id="{A82C37B8-97DD-1647-AFA0-393971469272}"/>
              </a:ext>
            </a:extLst>
          </p:cNvPr>
          <p:cNvPicPr>
            <a:picLocks noChangeAspect="1"/>
          </p:cNvPicPr>
          <p:nvPr/>
        </p:nvPicPr>
        <p:blipFill>
          <a:blip r:embed="rId3"/>
          <a:stretch>
            <a:fillRect/>
          </a:stretch>
        </p:blipFill>
        <p:spPr>
          <a:xfrm>
            <a:off x="5053928" y="960393"/>
            <a:ext cx="3222714" cy="32227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08"/>
        <p:cNvGrpSpPr/>
        <p:nvPr/>
      </p:nvGrpSpPr>
      <p:grpSpPr>
        <a:xfrm>
          <a:off x="0" y="0"/>
          <a:ext cx="0" cy="0"/>
          <a:chOff x="0" y="0"/>
          <a:chExt cx="0" cy="0"/>
        </a:xfrm>
      </p:grpSpPr>
      <p:sp>
        <p:nvSpPr>
          <p:cNvPr id="309" name="Google Shape;309;p47"/>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for Social-Emotional Changes</a:t>
            </a:r>
            <a:endParaRPr/>
          </a:p>
        </p:txBody>
      </p:sp>
      <p:pic>
        <p:nvPicPr>
          <p:cNvPr id="310" name="Google Shape;310;p47" descr="During puberty a person goes through many emotional and physical changes. Hormones can give you mood swings, sometimes without reason. Don't worry, its normal! Watch the full video to learn more.&#10;&#10;-----------&#10;&#10;Please like, share and subscribe to AMAZE! Follow us on Snap and Insta for more info about puberty and growing up.&#10;&#10;Snap: AmazeOrg&#10;Insta: AmazeOrg&#10;http://amaze.org/" title="Puberty: Feeling Depressed, Happy and Other Emotions">
            <a:hlinkClick r:id="rId3"/>
          </p:cNvPr>
          <p:cNvPicPr preferRelativeResize="0"/>
          <p:nvPr/>
        </p:nvPicPr>
        <p:blipFill>
          <a:blip r:embed="rId4">
            <a:alphaModFix/>
          </a:blip>
          <a:stretch>
            <a:fillRect/>
          </a:stretch>
        </p:blipFill>
        <p:spPr>
          <a:xfrm>
            <a:off x="2481125" y="1679625"/>
            <a:ext cx="4181750" cy="3136300"/>
          </a:xfrm>
          <a:prstGeom prst="rect">
            <a:avLst/>
          </a:prstGeom>
          <a:noFill/>
          <a:ln>
            <a:noFill/>
          </a:ln>
        </p:spPr>
      </p:pic>
      <p:sp>
        <p:nvSpPr>
          <p:cNvPr id="311" name="Google Shape;311;p47"/>
          <p:cNvSpPr txBox="1"/>
          <p:nvPr/>
        </p:nvSpPr>
        <p:spPr>
          <a:xfrm>
            <a:off x="311700" y="1017725"/>
            <a:ext cx="30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Average"/>
                <a:ea typeface="Average"/>
                <a:cs typeface="Average"/>
                <a:sym typeface="Average"/>
              </a:rPr>
              <a:t>Share a video:</a:t>
            </a:r>
            <a:endParaRPr>
              <a:solidFill>
                <a:schemeClr val="lt2"/>
              </a:solidFill>
              <a:latin typeface="Average"/>
              <a:ea typeface="Average"/>
              <a:cs typeface="Average"/>
              <a:sym typeface="Averag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15"/>
        <p:cNvGrpSpPr/>
        <p:nvPr/>
      </p:nvGrpSpPr>
      <p:grpSpPr>
        <a:xfrm>
          <a:off x="0" y="0"/>
          <a:ext cx="0" cy="0"/>
          <a:chOff x="0" y="0"/>
          <a:chExt cx="0" cy="0"/>
        </a:xfrm>
      </p:grpSpPr>
      <p:sp>
        <p:nvSpPr>
          <p:cNvPr id="316" name="Google Shape;316;p48"/>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for Social-Emotional Changes</a:t>
            </a:r>
            <a:endParaRPr/>
          </a:p>
        </p:txBody>
      </p:sp>
      <p:sp>
        <p:nvSpPr>
          <p:cNvPr id="317" name="Google Shape;317;p48"/>
          <p:cNvSpPr txBox="1"/>
          <p:nvPr/>
        </p:nvSpPr>
        <p:spPr>
          <a:xfrm>
            <a:off x="3967700" y="1216625"/>
            <a:ext cx="4598700" cy="3294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2"/>
              </a:buClr>
              <a:buSzPts val="1600"/>
              <a:buFont typeface="Average"/>
              <a:buChar char="●"/>
            </a:pPr>
            <a:r>
              <a:rPr lang="en" sz="1600">
                <a:solidFill>
                  <a:schemeClr val="lt2"/>
                </a:solidFill>
                <a:latin typeface="Average"/>
                <a:ea typeface="Average"/>
                <a:cs typeface="Average"/>
                <a:sym typeface="Average"/>
              </a:rPr>
              <a:t>Communication: </a:t>
            </a:r>
            <a:endParaRPr sz="1600">
              <a:solidFill>
                <a:schemeClr val="lt2"/>
              </a:solidFill>
              <a:latin typeface="Average"/>
              <a:ea typeface="Average"/>
              <a:cs typeface="Average"/>
              <a:sym typeface="Average"/>
            </a:endParaRPr>
          </a:p>
          <a:p>
            <a:pPr marL="914400" lvl="1" indent="-330200" algn="l" rtl="0">
              <a:spcBef>
                <a:spcPts val="0"/>
              </a:spcBef>
              <a:spcAft>
                <a:spcPts val="0"/>
              </a:spcAft>
              <a:buClr>
                <a:schemeClr val="lt2"/>
              </a:buClr>
              <a:buSzPts val="1600"/>
              <a:buFont typeface="Average"/>
              <a:buChar char="○"/>
            </a:pPr>
            <a:r>
              <a:rPr lang="en" sz="1600">
                <a:solidFill>
                  <a:schemeClr val="lt2"/>
                </a:solidFill>
                <a:latin typeface="Average"/>
                <a:ea typeface="Average"/>
                <a:cs typeface="Average"/>
                <a:sym typeface="Average"/>
              </a:rPr>
              <a:t>Create an open-door policy when it comes to talking with your child.</a:t>
            </a:r>
            <a:endParaRPr sz="1600">
              <a:solidFill>
                <a:schemeClr val="lt2"/>
              </a:solidFill>
              <a:latin typeface="Average"/>
              <a:ea typeface="Average"/>
              <a:cs typeface="Average"/>
              <a:sym typeface="Average"/>
            </a:endParaRPr>
          </a:p>
          <a:p>
            <a:pPr marL="1371600" lvl="2" indent="-330200" algn="l" rtl="0">
              <a:spcBef>
                <a:spcPts val="0"/>
              </a:spcBef>
              <a:spcAft>
                <a:spcPts val="0"/>
              </a:spcAft>
              <a:buClr>
                <a:schemeClr val="lt2"/>
              </a:buClr>
              <a:buSzPts val="1600"/>
              <a:buFont typeface="Average"/>
              <a:buChar char="■"/>
            </a:pPr>
            <a:r>
              <a:rPr lang="en" sz="1600">
                <a:solidFill>
                  <a:schemeClr val="lt2"/>
                </a:solidFill>
                <a:latin typeface="Average"/>
                <a:ea typeface="Average"/>
                <a:cs typeface="Average"/>
                <a:sym typeface="Average"/>
              </a:rPr>
              <a:t>If you are too busy to talk, set up a time to chat. </a:t>
            </a:r>
            <a:endParaRPr sz="1600">
              <a:solidFill>
                <a:schemeClr val="lt2"/>
              </a:solidFill>
              <a:latin typeface="Average"/>
              <a:ea typeface="Average"/>
              <a:cs typeface="Average"/>
              <a:sym typeface="Average"/>
            </a:endParaRPr>
          </a:p>
          <a:p>
            <a:pPr marL="914400" lvl="1" indent="-330200" algn="l" rtl="0">
              <a:spcBef>
                <a:spcPts val="0"/>
              </a:spcBef>
              <a:spcAft>
                <a:spcPts val="0"/>
              </a:spcAft>
              <a:buClr>
                <a:schemeClr val="lt2"/>
              </a:buClr>
              <a:buSzPts val="1600"/>
              <a:buFont typeface="Average"/>
              <a:buChar char="○"/>
            </a:pPr>
            <a:r>
              <a:rPr lang="en" sz="1600">
                <a:solidFill>
                  <a:schemeClr val="lt2"/>
                </a:solidFill>
                <a:latin typeface="Average"/>
                <a:ea typeface="Average"/>
                <a:cs typeface="Average"/>
                <a:sym typeface="Average"/>
              </a:rPr>
              <a:t>Look for natural moments to discuss relationships, emotions, puberty, and hygiene. </a:t>
            </a:r>
            <a:endParaRPr sz="1600">
              <a:solidFill>
                <a:schemeClr val="lt2"/>
              </a:solidFill>
              <a:latin typeface="Average"/>
              <a:ea typeface="Average"/>
              <a:cs typeface="Average"/>
              <a:sym typeface="Average"/>
            </a:endParaRPr>
          </a:p>
          <a:p>
            <a:pPr marL="1371600" lvl="2" indent="-330200" algn="l" rtl="0">
              <a:spcBef>
                <a:spcPts val="0"/>
              </a:spcBef>
              <a:spcAft>
                <a:spcPts val="0"/>
              </a:spcAft>
              <a:buClr>
                <a:schemeClr val="lt2"/>
              </a:buClr>
              <a:buSzPts val="1600"/>
              <a:buFont typeface="Average"/>
              <a:buChar char="■"/>
            </a:pPr>
            <a:r>
              <a:rPr lang="en" sz="1600">
                <a:solidFill>
                  <a:schemeClr val="lt2"/>
                </a:solidFill>
                <a:latin typeface="Average"/>
                <a:ea typeface="Average"/>
                <a:cs typeface="Average"/>
                <a:sym typeface="Average"/>
              </a:rPr>
              <a:t>Your child may feel embarrassed to bring it up.</a:t>
            </a:r>
            <a:endParaRPr sz="1600">
              <a:solidFill>
                <a:schemeClr val="lt2"/>
              </a:solidFill>
              <a:latin typeface="Average"/>
              <a:ea typeface="Average"/>
              <a:cs typeface="Average"/>
              <a:sym typeface="Average"/>
            </a:endParaRPr>
          </a:p>
          <a:p>
            <a:pPr marL="914400" lvl="1" indent="-317500" algn="l" rtl="0">
              <a:spcBef>
                <a:spcPts val="0"/>
              </a:spcBef>
              <a:spcAft>
                <a:spcPts val="0"/>
              </a:spcAft>
              <a:buClr>
                <a:schemeClr val="lt2"/>
              </a:buClr>
              <a:buSzPts val="1400"/>
              <a:buFont typeface="Average"/>
              <a:buChar char="○"/>
            </a:pPr>
            <a:r>
              <a:rPr lang="en">
                <a:solidFill>
                  <a:schemeClr val="lt2"/>
                </a:solidFill>
                <a:latin typeface="Average"/>
                <a:ea typeface="Average"/>
                <a:cs typeface="Average"/>
                <a:sym typeface="Average"/>
              </a:rPr>
              <a:t>Kids may turn to the internet to answer their questions. Discuss internet safety. </a:t>
            </a:r>
            <a:endParaRPr>
              <a:solidFill>
                <a:schemeClr val="lt2"/>
              </a:solidFill>
              <a:latin typeface="Average"/>
              <a:ea typeface="Average"/>
              <a:cs typeface="Average"/>
              <a:sym typeface="Average"/>
            </a:endParaRPr>
          </a:p>
          <a:p>
            <a:pPr marL="0" lvl="0" indent="0" algn="l" rtl="0">
              <a:spcBef>
                <a:spcPts val="0"/>
              </a:spcBef>
              <a:spcAft>
                <a:spcPts val="0"/>
              </a:spcAft>
              <a:buNone/>
            </a:pPr>
            <a:endParaRPr>
              <a:solidFill>
                <a:schemeClr val="lt2"/>
              </a:solidFill>
              <a:latin typeface="Average"/>
              <a:ea typeface="Average"/>
              <a:cs typeface="Average"/>
              <a:sym typeface="Average"/>
            </a:endParaRPr>
          </a:p>
        </p:txBody>
      </p:sp>
      <p:pic>
        <p:nvPicPr>
          <p:cNvPr id="318" name="Google Shape;318;p48"/>
          <p:cNvPicPr preferRelativeResize="0"/>
          <p:nvPr/>
        </p:nvPicPr>
        <p:blipFill>
          <a:blip r:embed="rId3">
            <a:alphaModFix/>
          </a:blip>
          <a:stretch>
            <a:fillRect/>
          </a:stretch>
        </p:blipFill>
        <p:spPr>
          <a:xfrm>
            <a:off x="717850" y="1369025"/>
            <a:ext cx="2756927" cy="275692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22"/>
        <p:cNvGrpSpPr/>
        <p:nvPr/>
      </p:nvGrpSpPr>
      <p:grpSpPr>
        <a:xfrm>
          <a:off x="0" y="0"/>
          <a:ext cx="0" cy="0"/>
          <a:chOff x="0" y="0"/>
          <a:chExt cx="0" cy="0"/>
        </a:xfrm>
      </p:grpSpPr>
      <p:sp>
        <p:nvSpPr>
          <p:cNvPr id="323" name="Google Shape;323;p49"/>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for Social-Emotional Changes</a:t>
            </a:r>
            <a:endParaRPr/>
          </a:p>
        </p:txBody>
      </p:sp>
      <p:sp>
        <p:nvSpPr>
          <p:cNvPr id="324" name="Google Shape;324;p49"/>
          <p:cNvSpPr txBox="1"/>
          <p:nvPr/>
        </p:nvSpPr>
        <p:spPr>
          <a:xfrm>
            <a:off x="399350" y="1057575"/>
            <a:ext cx="7341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Average"/>
                <a:ea typeface="Average"/>
                <a:cs typeface="Average"/>
                <a:sym typeface="Average"/>
              </a:rPr>
              <a:t>Encourage self exploration, self-confidence, and coping skills through journals and books:</a:t>
            </a:r>
            <a:endParaRPr>
              <a:solidFill>
                <a:schemeClr val="lt2"/>
              </a:solidFill>
              <a:latin typeface="Average"/>
              <a:ea typeface="Average"/>
              <a:cs typeface="Average"/>
              <a:sym typeface="Average"/>
            </a:endParaRPr>
          </a:p>
          <a:p>
            <a:pPr marL="0" lvl="0" indent="0" algn="l" rtl="0">
              <a:spcBef>
                <a:spcPts val="0"/>
              </a:spcBef>
              <a:spcAft>
                <a:spcPts val="0"/>
              </a:spcAft>
              <a:buNone/>
            </a:pPr>
            <a:endParaRPr>
              <a:solidFill>
                <a:schemeClr val="lt2"/>
              </a:solidFill>
              <a:latin typeface="Average"/>
              <a:ea typeface="Average"/>
              <a:cs typeface="Average"/>
              <a:sym typeface="Average"/>
            </a:endParaRPr>
          </a:p>
        </p:txBody>
      </p:sp>
      <p:pic>
        <p:nvPicPr>
          <p:cNvPr id="325" name="Google Shape;325;p49"/>
          <p:cNvPicPr preferRelativeResize="0"/>
          <p:nvPr/>
        </p:nvPicPr>
        <p:blipFill>
          <a:blip r:embed="rId3">
            <a:alphaModFix/>
          </a:blip>
          <a:stretch>
            <a:fillRect/>
          </a:stretch>
        </p:blipFill>
        <p:spPr>
          <a:xfrm>
            <a:off x="311700" y="2247953"/>
            <a:ext cx="1914526" cy="2477622"/>
          </a:xfrm>
          <a:prstGeom prst="rect">
            <a:avLst/>
          </a:prstGeom>
          <a:noFill/>
          <a:ln>
            <a:noFill/>
          </a:ln>
        </p:spPr>
      </p:pic>
      <p:pic>
        <p:nvPicPr>
          <p:cNvPr id="326" name="Google Shape;326;p49"/>
          <p:cNvPicPr preferRelativeResize="0"/>
          <p:nvPr/>
        </p:nvPicPr>
        <p:blipFill>
          <a:blip r:embed="rId4">
            <a:alphaModFix/>
          </a:blip>
          <a:stretch>
            <a:fillRect/>
          </a:stretch>
        </p:blipFill>
        <p:spPr>
          <a:xfrm>
            <a:off x="2118727" y="2202363"/>
            <a:ext cx="2568825" cy="2568825"/>
          </a:xfrm>
          <a:prstGeom prst="rect">
            <a:avLst/>
          </a:prstGeom>
          <a:noFill/>
          <a:ln>
            <a:noFill/>
          </a:ln>
        </p:spPr>
      </p:pic>
      <p:pic>
        <p:nvPicPr>
          <p:cNvPr id="327" name="Google Shape;327;p49"/>
          <p:cNvPicPr preferRelativeResize="0"/>
          <p:nvPr/>
        </p:nvPicPr>
        <p:blipFill>
          <a:blip r:embed="rId5">
            <a:alphaModFix/>
          </a:blip>
          <a:stretch>
            <a:fillRect/>
          </a:stretch>
        </p:blipFill>
        <p:spPr>
          <a:xfrm>
            <a:off x="4763752" y="2291375"/>
            <a:ext cx="1914525" cy="2390775"/>
          </a:xfrm>
          <a:prstGeom prst="rect">
            <a:avLst/>
          </a:prstGeom>
          <a:noFill/>
          <a:ln>
            <a:noFill/>
          </a:ln>
        </p:spPr>
      </p:pic>
      <p:pic>
        <p:nvPicPr>
          <p:cNvPr id="328" name="Google Shape;328;p49"/>
          <p:cNvPicPr preferRelativeResize="0"/>
          <p:nvPr/>
        </p:nvPicPr>
        <p:blipFill>
          <a:blip r:embed="rId6">
            <a:alphaModFix/>
          </a:blip>
          <a:stretch>
            <a:fillRect/>
          </a:stretch>
        </p:blipFill>
        <p:spPr>
          <a:xfrm>
            <a:off x="7052377" y="2374313"/>
            <a:ext cx="1779924" cy="22249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7474F"/>
        </a:solidFill>
        <a:effectLst/>
      </p:bgPr>
    </p:bg>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chemeClr val="dk1"/>
                </a:solidFill>
              </a:rPr>
              <a:t>Hygiene</a:t>
            </a:r>
            <a:endParaRPr>
              <a:solidFill>
                <a:schemeClr val="dk1"/>
              </a:solidFill>
            </a:endParaRPr>
          </a:p>
        </p:txBody>
      </p:sp>
      <p:sp>
        <p:nvSpPr>
          <p:cNvPr id="334" name="Google Shape;334;p50"/>
          <p:cNvSpPr txBox="1"/>
          <p:nvPr/>
        </p:nvSpPr>
        <p:spPr>
          <a:xfrm>
            <a:off x="0" y="4774200"/>
            <a:ext cx="73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Oswald"/>
                <a:ea typeface="Oswald"/>
                <a:cs typeface="Oswald"/>
                <a:sym typeface="Oswald"/>
              </a:rPr>
              <a:t>Discussion Question: What is your child’s independence level with hygiene-related tasks? </a:t>
            </a:r>
            <a:endParaRPr>
              <a:solidFill>
                <a:schemeClr val="dk1"/>
              </a:solidFill>
              <a:latin typeface="Oswald"/>
              <a:ea typeface="Oswald"/>
              <a:cs typeface="Oswald"/>
              <a:sym typeface="Oswald"/>
            </a:endParaRPr>
          </a:p>
        </p:txBody>
      </p:sp>
      <p:pic>
        <p:nvPicPr>
          <p:cNvPr id="335" name="Google Shape;335;p50"/>
          <p:cNvPicPr preferRelativeResize="0"/>
          <p:nvPr/>
        </p:nvPicPr>
        <p:blipFill>
          <a:blip r:embed="rId3">
            <a:alphaModFix/>
          </a:blip>
          <a:stretch>
            <a:fillRect/>
          </a:stretch>
        </p:blipFill>
        <p:spPr>
          <a:xfrm>
            <a:off x="4057675" y="1313036"/>
            <a:ext cx="4519926" cy="2517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Hygiene - Washing</a:t>
            </a:r>
            <a:endParaRPr/>
          </a:p>
        </p:txBody>
      </p:sp>
      <p:sp>
        <p:nvSpPr>
          <p:cNvPr id="341" name="Google Shape;341;p51"/>
          <p:cNvSpPr txBox="1">
            <a:spLocks noGrp="1"/>
          </p:cNvSpPr>
          <p:nvPr>
            <p:ph type="body" idx="1"/>
          </p:nvPr>
        </p:nvSpPr>
        <p:spPr>
          <a:xfrm>
            <a:off x="233850" y="1017725"/>
            <a:ext cx="3180900" cy="379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500"/>
          </a:p>
          <a:p>
            <a:pPr marL="457200" lvl="0" indent="-323850" algn="l" rtl="0">
              <a:spcBef>
                <a:spcPts val="1200"/>
              </a:spcBef>
              <a:spcAft>
                <a:spcPts val="0"/>
              </a:spcAft>
              <a:buSzPts val="1500"/>
              <a:buChar char="●"/>
            </a:pPr>
            <a:r>
              <a:rPr lang="en" sz="1500"/>
              <a:t>Increased washing during puberty. </a:t>
            </a:r>
            <a:endParaRPr sz="1500"/>
          </a:p>
          <a:p>
            <a:pPr marL="457200" lvl="0" indent="-323850" algn="l" rtl="0">
              <a:spcBef>
                <a:spcPts val="0"/>
              </a:spcBef>
              <a:spcAft>
                <a:spcPts val="0"/>
              </a:spcAft>
              <a:buSzPts val="1500"/>
              <a:buChar char="●"/>
            </a:pPr>
            <a:r>
              <a:rPr lang="en" sz="1500"/>
              <a:t>Clean clothing should be worn after showering and daily, especially underwear.</a:t>
            </a:r>
            <a:endParaRPr sz="1500"/>
          </a:p>
          <a:p>
            <a:pPr marL="457200" lvl="0" indent="-323850" algn="l" rtl="0">
              <a:spcBef>
                <a:spcPts val="0"/>
              </a:spcBef>
              <a:spcAft>
                <a:spcPts val="0"/>
              </a:spcAft>
              <a:buSzPts val="1500"/>
              <a:buChar char="●"/>
            </a:pPr>
            <a:r>
              <a:rPr lang="en" sz="1500"/>
              <a:t>Teach your child to brush hair and apply lotion when needed.</a:t>
            </a:r>
            <a:endParaRPr sz="1500"/>
          </a:p>
          <a:p>
            <a:pPr marL="457200" lvl="0" indent="-323850" algn="l" rtl="0">
              <a:spcBef>
                <a:spcPts val="0"/>
              </a:spcBef>
              <a:spcAft>
                <a:spcPts val="0"/>
              </a:spcAft>
              <a:buSzPts val="1500"/>
              <a:buChar char="●"/>
            </a:pPr>
            <a:r>
              <a:rPr lang="en" sz="1500"/>
              <a:t>Brush teeth thoroughly with toothpaste and follow up with flossing.</a:t>
            </a:r>
            <a:endParaRPr/>
          </a:p>
        </p:txBody>
      </p:sp>
      <p:pic>
        <p:nvPicPr>
          <p:cNvPr id="342" name="Google Shape;342;p51"/>
          <p:cNvPicPr preferRelativeResize="0"/>
          <p:nvPr/>
        </p:nvPicPr>
        <p:blipFill>
          <a:blip r:embed="rId3">
            <a:alphaModFix/>
          </a:blip>
          <a:stretch>
            <a:fillRect/>
          </a:stretch>
        </p:blipFill>
        <p:spPr>
          <a:xfrm>
            <a:off x="3795796" y="1568987"/>
            <a:ext cx="1669800" cy="2165185"/>
          </a:xfrm>
          <a:prstGeom prst="rect">
            <a:avLst/>
          </a:prstGeom>
          <a:noFill/>
          <a:ln>
            <a:noFill/>
          </a:ln>
        </p:spPr>
      </p:pic>
      <p:pic>
        <p:nvPicPr>
          <p:cNvPr id="343" name="Google Shape;343;p51"/>
          <p:cNvPicPr preferRelativeResize="0"/>
          <p:nvPr/>
        </p:nvPicPr>
        <p:blipFill>
          <a:blip r:embed="rId4">
            <a:alphaModFix/>
          </a:blip>
          <a:stretch>
            <a:fillRect/>
          </a:stretch>
        </p:blipFill>
        <p:spPr>
          <a:xfrm>
            <a:off x="7238701" y="1615775"/>
            <a:ext cx="1669800" cy="2113681"/>
          </a:xfrm>
          <a:prstGeom prst="rect">
            <a:avLst/>
          </a:prstGeom>
          <a:noFill/>
          <a:ln>
            <a:noFill/>
          </a:ln>
        </p:spPr>
      </p:pic>
      <p:sp>
        <p:nvSpPr>
          <p:cNvPr id="344" name="Google Shape;344;p51"/>
          <p:cNvSpPr/>
          <p:nvPr/>
        </p:nvSpPr>
        <p:spPr>
          <a:xfrm>
            <a:off x="5517250" y="2255150"/>
            <a:ext cx="1669800" cy="834900"/>
          </a:xfrm>
          <a:prstGeom prst="leftRightArrowCallout">
            <a:avLst>
              <a:gd name="adj1" fmla="val 25000"/>
              <a:gd name="adj2" fmla="val 25000"/>
              <a:gd name="adj3" fmla="val 25000"/>
              <a:gd name="adj4" fmla="val 4812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1"/>
          <p:cNvSpPr txBox="1"/>
          <p:nvPr/>
        </p:nvSpPr>
        <p:spPr>
          <a:xfrm>
            <a:off x="5879650" y="2432263"/>
            <a:ext cx="945000" cy="591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800">
                <a:solidFill>
                  <a:schemeClr val="lt1"/>
                </a:solidFill>
                <a:latin typeface="Average"/>
                <a:ea typeface="Average"/>
                <a:cs typeface="Average"/>
                <a:sym typeface="Average"/>
              </a:rPr>
              <a:t>Be explicit about what and when to wash.</a:t>
            </a:r>
            <a:endParaRPr sz="700">
              <a:solidFill>
                <a:schemeClr val="lt1"/>
              </a:solidFill>
              <a:latin typeface="Average"/>
              <a:ea typeface="Average"/>
              <a:cs typeface="Average"/>
              <a:sym typeface="Averag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to Encourage a Hygiene Routine</a:t>
            </a:r>
            <a:endParaRPr/>
          </a:p>
        </p:txBody>
      </p:sp>
      <p:sp>
        <p:nvSpPr>
          <p:cNvPr id="351" name="Google Shape;351;p52"/>
          <p:cNvSpPr txBox="1">
            <a:spLocks noGrp="1"/>
          </p:cNvSpPr>
          <p:nvPr>
            <p:ph type="body" idx="1"/>
          </p:nvPr>
        </p:nvSpPr>
        <p:spPr>
          <a:xfrm>
            <a:off x="311700" y="1017725"/>
            <a:ext cx="5236500" cy="1443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55"/>
              <a:t>Using visuals (lists or checklists) may aid your child in independent self-care: </a:t>
            </a:r>
            <a:endParaRPr sz="2455"/>
          </a:p>
          <a:p>
            <a:pPr marL="0" lvl="0" indent="0" algn="l" rtl="0">
              <a:spcBef>
                <a:spcPts val="1200"/>
              </a:spcBef>
              <a:spcAft>
                <a:spcPts val="0"/>
              </a:spcAft>
              <a:buNone/>
            </a:pPr>
            <a:endParaRPr sz="1500"/>
          </a:p>
          <a:p>
            <a:pPr marL="0" lvl="0" indent="0" algn="l" rtl="0">
              <a:spcBef>
                <a:spcPts val="1200"/>
              </a:spcBef>
              <a:spcAft>
                <a:spcPts val="0"/>
              </a:spcAft>
              <a:buNone/>
            </a:pPr>
            <a:endParaRPr sz="1500"/>
          </a:p>
          <a:p>
            <a:pPr marL="0" lvl="0" indent="0" algn="l" rtl="0">
              <a:spcBef>
                <a:spcPts val="1200"/>
              </a:spcBef>
              <a:spcAft>
                <a:spcPts val="1200"/>
              </a:spcAft>
              <a:buNone/>
            </a:pPr>
            <a:endParaRPr/>
          </a:p>
        </p:txBody>
      </p:sp>
      <p:pic>
        <p:nvPicPr>
          <p:cNvPr id="352" name="Google Shape;352;p52"/>
          <p:cNvPicPr preferRelativeResize="0"/>
          <p:nvPr/>
        </p:nvPicPr>
        <p:blipFill>
          <a:blip r:embed="rId3">
            <a:alphaModFix/>
          </a:blip>
          <a:stretch>
            <a:fillRect/>
          </a:stretch>
        </p:blipFill>
        <p:spPr>
          <a:xfrm>
            <a:off x="146163" y="1849700"/>
            <a:ext cx="2732699" cy="2848775"/>
          </a:xfrm>
          <a:prstGeom prst="rect">
            <a:avLst/>
          </a:prstGeom>
          <a:noFill/>
          <a:ln>
            <a:noFill/>
          </a:ln>
        </p:spPr>
      </p:pic>
      <p:pic>
        <p:nvPicPr>
          <p:cNvPr id="353" name="Google Shape;353;p52"/>
          <p:cNvPicPr preferRelativeResize="0"/>
          <p:nvPr/>
        </p:nvPicPr>
        <p:blipFill>
          <a:blip r:embed="rId4">
            <a:alphaModFix/>
          </a:blip>
          <a:stretch>
            <a:fillRect/>
          </a:stretch>
        </p:blipFill>
        <p:spPr>
          <a:xfrm>
            <a:off x="1995350" y="2724150"/>
            <a:ext cx="3374468" cy="2228850"/>
          </a:xfrm>
          <a:prstGeom prst="rect">
            <a:avLst/>
          </a:prstGeom>
          <a:noFill/>
          <a:ln>
            <a:noFill/>
          </a:ln>
        </p:spPr>
      </p:pic>
      <p:pic>
        <p:nvPicPr>
          <p:cNvPr id="354" name="Google Shape;354;p52"/>
          <p:cNvPicPr preferRelativeResize="0"/>
          <p:nvPr/>
        </p:nvPicPr>
        <p:blipFill>
          <a:blip r:embed="rId5">
            <a:alphaModFix/>
          </a:blip>
          <a:stretch>
            <a:fillRect/>
          </a:stretch>
        </p:blipFill>
        <p:spPr>
          <a:xfrm>
            <a:off x="5446025" y="1093925"/>
            <a:ext cx="3552750" cy="37113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Hygiene - Period Products</a:t>
            </a:r>
            <a:endParaRPr/>
          </a:p>
        </p:txBody>
      </p:sp>
      <p:sp>
        <p:nvSpPr>
          <p:cNvPr id="360" name="Google Shape;360;p53"/>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Your child will need guidance about menstrual hygiene during puberty.</a:t>
            </a:r>
            <a:endParaRPr sz="1600"/>
          </a:p>
          <a:p>
            <a:pPr marL="457200" lvl="0" indent="-330200" algn="l" rtl="0">
              <a:spcBef>
                <a:spcPts val="0"/>
              </a:spcBef>
              <a:spcAft>
                <a:spcPts val="0"/>
              </a:spcAft>
              <a:buSzPts val="1600"/>
              <a:buChar char="●"/>
            </a:pPr>
            <a:r>
              <a:rPr lang="en" sz="1600"/>
              <a:t>Douches, feminine sprays, and scented tampons can lead to infection or negative reactions.</a:t>
            </a:r>
            <a:endParaRPr sz="1600"/>
          </a:p>
          <a:p>
            <a:pPr marL="457200" lvl="0" indent="-330200" algn="l" rtl="0">
              <a:spcBef>
                <a:spcPts val="0"/>
              </a:spcBef>
              <a:spcAft>
                <a:spcPts val="0"/>
              </a:spcAft>
              <a:buSzPts val="1600"/>
              <a:buChar char="●"/>
            </a:pPr>
            <a:r>
              <a:rPr lang="en" sz="1600"/>
              <a:t>Let your child pick what works best for them.</a:t>
            </a:r>
            <a:endParaRPr sz="1600"/>
          </a:p>
          <a:p>
            <a:pPr marL="457200" lvl="0" indent="-330200" algn="l" rtl="0">
              <a:spcBef>
                <a:spcPts val="0"/>
              </a:spcBef>
              <a:spcAft>
                <a:spcPts val="0"/>
              </a:spcAft>
              <a:buSzPts val="1600"/>
              <a:buChar char="●"/>
            </a:pPr>
            <a:r>
              <a:rPr lang="en" sz="1600"/>
              <a:t>Cleaning up is important when on a period!</a:t>
            </a:r>
            <a:endParaRPr sz="1200"/>
          </a:p>
          <a:p>
            <a:pPr marL="0" lvl="0" indent="0" algn="l" rtl="0">
              <a:spcBef>
                <a:spcPts val="1200"/>
              </a:spcBef>
              <a:spcAft>
                <a:spcPts val="1200"/>
              </a:spcAft>
              <a:buNone/>
            </a:pPr>
            <a:endParaRPr/>
          </a:p>
        </p:txBody>
      </p:sp>
      <p:pic>
        <p:nvPicPr>
          <p:cNvPr id="361" name="Google Shape;361;p53"/>
          <p:cNvPicPr preferRelativeResize="0"/>
          <p:nvPr/>
        </p:nvPicPr>
        <p:blipFill>
          <a:blip r:embed="rId3">
            <a:alphaModFix/>
          </a:blip>
          <a:stretch>
            <a:fillRect/>
          </a:stretch>
        </p:blipFill>
        <p:spPr>
          <a:xfrm>
            <a:off x="4658375" y="1231262"/>
            <a:ext cx="4019474" cy="2680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to Help Teach Good Hygiene</a:t>
            </a:r>
            <a:endParaRPr/>
          </a:p>
        </p:txBody>
      </p:sp>
      <p:sp>
        <p:nvSpPr>
          <p:cNvPr id="367" name="Google Shape;367;p54"/>
          <p:cNvSpPr txBox="1">
            <a:spLocks noGrp="1"/>
          </p:cNvSpPr>
          <p:nvPr>
            <p:ph type="body" idx="2"/>
          </p:nvPr>
        </p:nvSpPr>
        <p:spPr>
          <a:xfrm>
            <a:off x="311700" y="1077425"/>
            <a:ext cx="8520600" cy="879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Help your child feel empowered by making a list of pros and cons of the different period products to use:</a:t>
            </a:r>
            <a:endParaRPr sz="1400"/>
          </a:p>
        </p:txBody>
      </p:sp>
      <p:graphicFrame>
        <p:nvGraphicFramePr>
          <p:cNvPr id="2" name="Table 2">
            <a:extLst>
              <a:ext uri="{FF2B5EF4-FFF2-40B4-BE49-F238E27FC236}">
                <a16:creationId xmlns:a16="http://schemas.microsoft.com/office/drawing/2014/main" id="{AF7C975B-D12B-8D4A-B6DE-980A54EABF1E}"/>
              </a:ext>
            </a:extLst>
          </p:cNvPr>
          <p:cNvGraphicFramePr>
            <a:graphicFrameLocks noGrp="1"/>
          </p:cNvGraphicFramePr>
          <p:nvPr>
            <p:extLst>
              <p:ext uri="{D42A27DB-BD31-4B8C-83A1-F6EECF244321}">
                <p14:modId xmlns:p14="http://schemas.microsoft.com/office/powerpoint/2010/main" val="3870782756"/>
              </p:ext>
            </p:extLst>
          </p:nvPr>
        </p:nvGraphicFramePr>
        <p:xfrm>
          <a:off x="1524000" y="1810285"/>
          <a:ext cx="6096000" cy="2519680"/>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1103097890"/>
                    </a:ext>
                  </a:extLst>
                </a:gridCol>
                <a:gridCol w="1524000">
                  <a:extLst>
                    <a:ext uri="{9D8B030D-6E8A-4147-A177-3AD203B41FA5}">
                      <a16:colId xmlns:a16="http://schemas.microsoft.com/office/drawing/2014/main" val="98602706"/>
                    </a:ext>
                  </a:extLst>
                </a:gridCol>
                <a:gridCol w="1524000">
                  <a:extLst>
                    <a:ext uri="{9D8B030D-6E8A-4147-A177-3AD203B41FA5}">
                      <a16:colId xmlns:a16="http://schemas.microsoft.com/office/drawing/2014/main" val="1889487291"/>
                    </a:ext>
                  </a:extLst>
                </a:gridCol>
                <a:gridCol w="1524000">
                  <a:extLst>
                    <a:ext uri="{9D8B030D-6E8A-4147-A177-3AD203B41FA5}">
                      <a16:colId xmlns:a16="http://schemas.microsoft.com/office/drawing/2014/main" val="3047563743"/>
                    </a:ext>
                  </a:extLst>
                </a:gridCol>
              </a:tblGrid>
              <a:tr h="370840">
                <a:tc>
                  <a:txBody>
                    <a:bodyPr/>
                    <a:lstStyle/>
                    <a:p>
                      <a:pPr algn="ctr"/>
                      <a:r>
                        <a:rPr lang="en-US" dirty="0">
                          <a:solidFill>
                            <a:schemeClr val="bg1"/>
                          </a:solidFill>
                        </a:rPr>
                        <a:t>Product</a:t>
                      </a:r>
                    </a:p>
                  </a:txBody>
                  <a:tcPr>
                    <a:solidFill>
                      <a:srgbClr val="009193"/>
                    </a:solidFill>
                  </a:tcPr>
                </a:tc>
                <a:tc>
                  <a:txBody>
                    <a:bodyPr/>
                    <a:lstStyle/>
                    <a:p>
                      <a:pPr algn="ctr"/>
                      <a:r>
                        <a:rPr lang="en-US" dirty="0"/>
                        <a:t>How to Use</a:t>
                      </a:r>
                    </a:p>
                  </a:txBody>
                  <a:tcPr>
                    <a:solidFill>
                      <a:srgbClr val="009193"/>
                    </a:solidFill>
                  </a:tcPr>
                </a:tc>
                <a:tc>
                  <a:txBody>
                    <a:bodyPr/>
                    <a:lstStyle/>
                    <a:p>
                      <a:pPr algn="ctr"/>
                      <a:r>
                        <a:rPr lang="en-US" dirty="0"/>
                        <a:t>Benefits</a:t>
                      </a:r>
                    </a:p>
                  </a:txBody>
                  <a:tcPr>
                    <a:solidFill>
                      <a:srgbClr val="009193"/>
                    </a:solidFill>
                  </a:tcPr>
                </a:tc>
                <a:tc>
                  <a:txBody>
                    <a:bodyPr/>
                    <a:lstStyle/>
                    <a:p>
                      <a:pPr algn="ctr"/>
                      <a:r>
                        <a:rPr lang="en-US" dirty="0"/>
                        <a:t>Challenges</a:t>
                      </a:r>
                    </a:p>
                  </a:txBody>
                  <a:tcPr>
                    <a:solidFill>
                      <a:srgbClr val="009193"/>
                    </a:solidFill>
                  </a:tcPr>
                </a:tc>
                <a:extLst>
                  <a:ext uri="{0D108BD9-81ED-4DB2-BD59-A6C34878D82A}">
                    <a16:rowId xmlns:a16="http://schemas.microsoft.com/office/drawing/2014/main" val="1630585716"/>
                  </a:ext>
                </a:extLst>
              </a:tr>
              <a:tr h="370840">
                <a:tc>
                  <a:txBody>
                    <a:bodyPr/>
                    <a:lstStyle/>
                    <a:p>
                      <a:r>
                        <a:rPr lang="en-US" dirty="0">
                          <a:solidFill>
                            <a:schemeClr val="bg1"/>
                          </a:solidFill>
                        </a:rPr>
                        <a:t>Menstrual Cup</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91713727"/>
                  </a:ext>
                </a:extLst>
              </a:tr>
              <a:tr h="370840">
                <a:tc>
                  <a:txBody>
                    <a:bodyPr/>
                    <a:lstStyle/>
                    <a:p>
                      <a:r>
                        <a:rPr lang="en-US" dirty="0">
                          <a:solidFill>
                            <a:schemeClr val="bg1"/>
                          </a:solidFill>
                        </a:rPr>
                        <a:t>Reusable Period Underwear</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52609757"/>
                  </a:ext>
                </a:extLst>
              </a:tr>
              <a:tr h="370840">
                <a:tc>
                  <a:txBody>
                    <a:bodyPr/>
                    <a:lstStyle/>
                    <a:p>
                      <a:r>
                        <a:rPr lang="en-US" dirty="0">
                          <a:solidFill>
                            <a:schemeClr val="bg1"/>
                          </a:solidFill>
                        </a:rPr>
                        <a:t>Reusable Pad</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59508229"/>
                  </a:ext>
                </a:extLst>
              </a:tr>
              <a:tr h="370840">
                <a:tc>
                  <a:txBody>
                    <a:bodyPr/>
                    <a:lstStyle/>
                    <a:p>
                      <a:r>
                        <a:rPr lang="en-US" dirty="0">
                          <a:solidFill>
                            <a:schemeClr val="bg1"/>
                          </a:solidFill>
                        </a:rPr>
                        <a:t>Disposable Tampon</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26080833"/>
                  </a:ext>
                </a:extLst>
              </a:tr>
              <a:tr h="370840">
                <a:tc>
                  <a:txBody>
                    <a:bodyPr/>
                    <a:lstStyle/>
                    <a:p>
                      <a:r>
                        <a:rPr lang="en-US" dirty="0">
                          <a:solidFill>
                            <a:schemeClr val="bg1"/>
                          </a:solidFill>
                        </a:rPr>
                        <a:t>Disposable Pad</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8560912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CBCF"/>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000">
                <a:solidFill>
                  <a:schemeClr val="lt1"/>
                </a:solidFill>
              </a:rPr>
              <a:t>Puberty is a time of physical, emotional, and social change that happens as children mature.</a:t>
            </a:r>
            <a:endParaRPr sz="4000">
              <a:solidFill>
                <a:schemeClr val="lt1"/>
              </a:solidFill>
            </a:endParaRPr>
          </a:p>
        </p:txBody>
      </p:sp>
      <p:sp>
        <p:nvSpPr>
          <p:cNvPr id="101" name="Google Shape;101;p19"/>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solidFill>
                  <a:schemeClr val="accent1"/>
                </a:solidFill>
              </a:rPr>
              <a:t>Puberty can begin as early as 7 or as late as 12. It is different for everyone! </a:t>
            </a:r>
            <a:endParaRPr>
              <a:solidFill>
                <a:schemeClr val="accen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5" descr="You may be more aware of this as your body goes through puberty—the changes that happen when your body goes from a child to a young adult. These changes include increased hormone production, body oil secretion and body hair growth. It’s these changes that can cause a person to smell more than they used to or to experience things, like acne. Watch the full video to learn more! #puberty&#10;------------------&#10;Please like, share and subscribe to AMAZE! Review us on CommonSense too! Follow us on Snap and Insta for more info about puberty and growing up.&#10;&#10;Snap: AmazeOrg&#10;Insta: AmazeOrg&#10;http://amaze.org/&#10;https://www.commonsensemedia.org/website-reviews/amaze&#10;-----------&#10;Translation Credits&#10;Action for Youth: Vietnamese" title="Taking Care of Your Body During Puberty">
            <a:hlinkClick r:id="rId3"/>
          </p:cNvPr>
          <p:cNvPicPr preferRelativeResize="0"/>
          <p:nvPr/>
        </p:nvPicPr>
        <p:blipFill>
          <a:blip r:embed="rId4">
            <a:alphaModFix/>
          </a:blip>
          <a:stretch>
            <a:fillRect/>
          </a:stretch>
        </p:blipFill>
        <p:spPr>
          <a:xfrm>
            <a:off x="5100075" y="1389182"/>
            <a:ext cx="3659000" cy="2744243"/>
          </a:xfrm>
          <a:prstGeom prst="rect">
            <a:avLst/>
          </a:prstGeom>
          <a:noFill/>
          <a:ln>
            <a:noFill/>
          </a:ln>
        </p:spPr>
      </p:pic>
      <p:pic>
        <p:nvPicPr>
          <p:cNvPr id="374" name="Google Shape;374;p55" descr="Beginning menstruation, often called getting your period, is a normal part of going through puberty for a person that has a uterus. Watch the full video to learn the basics of period hygiene.&#10;#BackToSchool&#10;--&#10;Please like, share and subscribe to AMAZE! Follow us on Snap and Insta for more info about puberty and growing up.&#10;&#10;Snap: AmazeOrg&#10;Insta: AmazeOrg&#10;http://amaze.org/&#10;&#10;----------&#10;Translation Credits&#10;PutAPeriod: Bengali&#10;StandWeSpeak: Hindi" title="Period Hygiene: Tampons, Pads and Menstrual Cups">
            <a:hlinkClick r:id="rId5"/>
          </p:cNvPr>
          <p:cNvPicPr preferRelativeResize="0"/>
          <p:nvPr/>
        </p:nvPicPr>
        <p:blipFill>
          <a:blip r:embed="rId6">
            <a:alphaModFix/>
          </a:blip>
          <a:stretch>
            <a:fillRect/>
          </a:stretch>
        </p:blipFill>
        <p:spPr>
          <a:xfrm>
            <a:off x="391750" y="1439850"/>
            <a:ext cx="3659000" cy="2744250"/>
          </a:xfrm>
          <a:prstGeom prst="rect">
            <a:avLst/>
          </a:prstGeom>
          <a:noFill/>
          <a:ln>
            <a:noFill/>
          </a:ln>
        </p:spPr>
      </p:pic>
      <p:sp>
        <p:nvSpPr>
          <p:cNvPr id="375" name="Google Shape;375;p5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to Teach Good Hygiene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Strategies to Teach Good Hygiene</a:t>
            </a:r>
            <a:endParaRPr/>
          </a:p>
        </p:txBody>
      </p:sp>
      <p:sp>
        <p:nvSpPr>
          <p:cNvPr id="381" name="Google Shape;381;p56"/>
          <p:cNvSpPr txBox="1">
            <a:spLocks noGrp="1"/>
          </p:cNvSpPr>
          <p:nvPr>
            <p:ph type="body" idx="2"/>
          </p:nvPr>
        </p:nvSpPr>
        <p:spPr>
          <a:xfrm>
            <a:off x="311700" y="1145075"/>
            <a:ext cx="6844200" cy="3348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Many children feel embarrassed </a:t>
            </a:r>
            <a:r>
              <a:rPr lang="en"/>
              <a:t>discussing puberty and hygiene.</a:t>
            </a:r>
            <a:r>
              <a:rPr lang="en" sz="1400"/>
              <a:t> </a:t>
            </a:r>
            <a:endParaRPr sz="1400"/>
          </a:p>
          <a:p>
            <a:pPr marL="914400" lvl="1" indent="-304800" algn="l" rtl="0">
              <a:spcBef>
                <a:spcPts val="0"/>
              </a:spcBef>
              <a:spcAft>
                <a:spcPts val="0"/>
              </a:spcAft>
              <a:buSzPts val="1200"/>
              <a:buChar char="○"/>
            </a:pPr>
            <a:r>
              <a:rPr lang="en"/>
              <a:t>Initiate the conversation!</a:t>
            </a:r>
            <a:endParaRPr/>
          </a:p>
          <a:p>
            <a:pPr marL="457200" lvl="0" indent="-317500" algn="l" rtl="0">
              <a:spcBef>
                <a:spcPts val="0"/>
              </a:spcBef>
              <a:spcAft>
                <a:spcPts val="0"/>
              </a:spcAft>
              <a:buSzPts val="1400"/>
              <a:buChar char="●"/>
            </a:pPr>
            <a:r>
              <a:rPr lang="en" sz="1400"/>
              <a:t>Encourage them to pick out their own supplies </a:t>
            </a:r>
            <a:r>
              <a:rPr lang="en"/>
              <a:t>(</a:t>
            </a:r>
            <a:r>
              <a:rPr lang="en" sz="1400"/>
              <a:t>pads, deodorant, facewash, shampoo, etc.</a:t>
            </a:r>
            <a:r>
              <a:rPr lang="en"/>
              <a:t>)</a:t>
            </a:r>
            <a:endParaRPr/>
          </a:p>
          <a:p>
            <a:pPr marL="457200" lvl="0" indent="-317500" algn="l" rtl="0">
              <a:spcBef>
                <a:spcPts val="0"/>
              </a:spcBef>
              <a:spcAft>
                <a:spcPts val="0"/>
              </a:spcAft>
              <a:buSzPts val="1400"/>
              <a:buChar char="●"/>
            </a:pPr>
            <a:r>
              <a:rPr lang="en" sz="1400"/>
              <a:t>Send your child to school </a:t>
            </a:r>
            <a:r>
              <a:rPr lang="en"/>
              <a:t>prepared with their preferred menstrual product.</a:t>
            </a:r>
            <a:endParaRPr>
              <a:solidFill>
                <a:schemeClr val="lt2"/>
              </a:solidFill>
            </a:endParaRPr>
          </a:p>
          <a:p>
            <a:pPr marL="457200" lvl="0" indent="-317500" algn="l" rtl="0">
              <a:spcBef>
                <a:spcPts val="0"/>
              </a:spcBef>
              <a:spcAft>
                <a:spcPts val="0"/>
              </a:spcAft>
              <a:buSzPts val="1400"/>
              <a:buChar char="●"/>
            </a:pPr>
            <a:r>
              <a:rPr lang="en"/>
              <a:t>Your child may need reminders at first about new hygiene demands.</a:t>
            </a:r>
            <a:endParaRPr/>
          </a:p>
          <a:p>
            <a:pPr marL="457200" lvl="0" indent="-317500" algn="l" rtl="0">
              <a:spcBef>
                <a:spcPts val="0"/>
              </a:spcBef>
              <a:spcAft>
                <a:spcPts val="0"/>
              </a:spcAft>
              <a:buSzPts val="1400"/>
              <a:buChar char="●"/>
            </a:pPr>
            <a:r>
              <a:rPr lang="en"/>
              <a:t>Have your child reflect on why washing is important.</a:t>
            </a:r>
            <a:endParaRPr sz="1400"/>
          </a:p>
        </p:txBody>
      </p:sp>
      <p:pic>
        <p:nvPicPr>
          <p:cNvPr id="382" name="Google Shape;382;p56"/>
          <p:cNvPicPr preferRelativeResize="0"/>
          <p:nvPr/>
        </p:nvPicPr>
        <p:blipFill>
          <a:blip r:embed="rId3">
            <a:alphaModFix/>
          </a:blip>
          <a:stretch>
            <a:fillRect/>
          </a:stretch>
        </p:blipFill>
        <p:spPr>
          <a:xfrm>
            <a:off x="6520325" y="2989825"/>
            <a:ext cx="1975075" cy="16511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7"/>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000"/>
              <a:t>Sometimes the body parts we discussed are called “private parts.” Let’s talk more about privacy.</a:t>
            </a:r>
            <a:endParaRPr sz="4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92"/>
        <p:cNvGrpSpPr/>
        <p:nvPr/>
      </p:nvGrpSpPr>
      <p:grpSpPr>
        <a:xfrm>
          <a:off x="0" y="0"/>
          <a:ext cx="0" cy="0"/>
          <a:chOff x="0" y="0"/>
          <a:chExt cx="0" cy="0"/>
        </a:xfrm>
      </p:grpSpPr>
      <p:sp>
        <p:nvSpPr>
          <p:cNvPr id="393" name="Google Shape;393;p5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Public v. Private</a:t>
            </a:r>
            <a:endParaRPr/>
          </a:p>
        </p:txBody>
      </p:sp>
      <p:sp>
        <p:nvSpPr>
          <p:cNvPr id="394" name="Google Shape;394;p58"/>
          <p:cNvSpPr txBox="1"/>
          <p:nvPr/>
        </p:nvSpPr>
        <p:spPr>
          <a:xfrm>
            <a:off x="0" y="4789500"/>
            <a:ext cx="902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Oswald"/>
                <a:ea typeface="Oswald"/>
                <a:cs typeface="Oswald"/>
                <a:sym typeface="Oswald"/>
              </a:rPr>
              <a:t>Discussion question: What is your child’s understanding on the difference between public v. private? </a:t>
            </a:r>
            <a:endParaRPr>
              <a:solidFill>
                <a:schemeClr val="lt1"/>
              </a:solidFill>
              <a:latin typeface="Oswald"/>
              <a:ea typeface="Oswald"/>
              <a:cs typeface="Oswald"/>
              <a:sym typeface="Oswald"/>
            </a:endParaRPr>
          </a:p>
        </p:txBody>
      </p:sp>
      <p:pic>
        <p:nvPicPr>
          <p:cNvPr id="395" name="Google Shape;395;p58"/>
          <p:cNvPicPr preferRelativeResize="0"/>
          <p:nvPr/>
        </p:nvPicPr>
        <p:blipFill>
          <a:blip r:embed="rId3">
            <a:alphaModFix/>
          </a:blip>
          <a:stretch>
            <a:fillRect/>
          </a:stretch>
        </p:blipFill>
        <p:spPr>
          <a:xfrm>
            <a:off x="4953850" y="1493260"/>
            <a:ext cx="3821350" cy="2156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99"/>
        <p:cNvGrpSpPr/>
        <p:nvPr/>
      </p:nvGrpSpPr>
      <p:grpSpPr>
        <a:xfrm>
          <a:off x="0" y="0"/>
          <a:ext cx="0" cy="0"/>
          <a:chOff x="0" y="0"/>
          <a:chExt cx="0" cy="0"/>
        </a:xfrm>
      </p:grpSpPr>
      <p:sp>
        <p:nvSpPr>
          <p:cNvPr id="400" name="Google Shape;400;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34343"/>
                </a:solidFill>
              </a:rPr>
              <a:t>Why it’s important</a:t>
            </a:r>
            <a:endParaRPr>
              <a:solidFill>
                <a:srgbClr val="434343"/>
              </a:solidFill>
            </a:endParaRPr>
          </a:p>
        </p:txBody>
      </p:sp>
      <p:sp>
        <p:nvSpPr>
          <p:cNvPr id="401" name="Google Shape;401;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Hard to grasp the difference between public vs. private. </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With puberty, private behaviors are likely to present more frequently/intensely.</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To keep your child and others safe, it is important to teach the difference.</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Public v. Private</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Body Parts</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Places</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Language/Conversations</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Activities/Behaviors</a:t>
            </a:r>
            <a:endParaRPr>
              <a:solidFill>
                <a:srgbClr val="666666"/>
              </a:solidFill>
            </a:endParaRPr>
          </a:p>
        </p:txBody>
      </p:sp>
      <p:pic>
        <p:nvPicPr>
          <p:cNvPr id="402" name="Google Shape;402;p59"/>
          <p:cNvPicPr preferRelativeResize="0"/>
          <p:nvPr/>
        </p:nvPicPr>
        <p:blipFill>
          <a:blip r:embed="rId3">
            <a:alphaModFix/>
          </a:blip>
          <a:stretch>
            <a:fillRect/>
          </a:stretch>
        </p:blipFill>
        <p:spPr>
          <a:xfrm>
            <a:off x="5515100" y="3163613"/>
            <a:ext cx="2820901" cy="996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06"/>
        <p:cNvGrpSpPr/>
        <p:nvPr/>
      </p:nvGrpSpPr>
      <p:grpSpPr>
        <a:xfrm>
          <a:off x="0" y="0"/>
          <a:ext cx="0" cy="0"/>
          <a:chOff x="0" y="0"/>
          <a:chExt cx="0" cy="0"/>
        </a:xfrm>
      </p:grpSpPr>
      <p:sp>
        <p:nvSpPr>
          <p:cNvPr id="407" name="Google Shape;40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34343"/>
                </a:solidFill>
              </a:rPr>
              <a:t>Body Parts- What to Teach</a:t>
            </a:r>
            <a:endParaRPr>
              <a:solidFill>
                <a:srgbClr val="434343"/>
              </a:solidFill>
            </a:endParaRPr>
          </a:p>
        </p:txBody>
      </p:sp>
      <p:sp>
        <p:nvSpPr>
          <p:cNvPr id="408" name="Google Shape;408;p60"/>
          <p:cNvSpPr txBox="1">
            <a:spLocks noGrp="1"/>
          </p:cNvSpPr>
          <p:nvPr>
            <p:ph type="body" idx="1"/>
          </p:nvPr>
        </p:nvSpPr>
        <p:spPr>
          <a:xfrm>
            <a:off x="311700" y="1381075"/>
            <a:ext cx="810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What are “private parts” </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Anything covered up by a swimsuit/underwear.</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We don’t show private parts in public.</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We can only touch private parts in private locations.</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No one should touch our private parts.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Unless we say it’s okay. </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We don’t touch other people’s private parts.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Unless they say it’s okay.</a:t>
            </a:r>
            <a:endParaRPr>
              <a:solidFill>
                <a:srgbClr val="666666"/>
              </a:solidFill>
            </a:endParaRPr>
          </a:p>
        </p:txBody>
      </p:sp>
      <p:pic>
        <p:nvPicPr>
          <p:cNvPr id="409" name="Google Shape;409;p60"/>
          <p:cNvPicPr preferRelativeResize="0"/>
          <p:nvPr/>
        </p:nvPicPr>
        <p:blipFill>
          <a:blip r:embed="rId3">
            <a:alphaModFix/>
          </a:blip>
          <a:stretch>
            <a:fillRect/>
          </a:stretch>
        </p:blipFill>
        <p:spPr>
          <a:xfrm>
            <a:off x="7734962" y="700713"/>
            <a:ext cx="1097350" cy="1097375"/>
          </a:xfrm>
          <a:prstGeom prst="rect">
            <a:avLst/>
          </a:prstGeom>
          <a:noFill/>
          <a:ln>
            <a:noFill/>
          </a:ln>
        </p:spPr>
      </p:pic>
      <p:pic>
        <p:nvPicPr>
          <p:cNvPr id="410" name="Google Shape;410;p60"/>
          <p:cNvPicPr preferRelativeResize="0"/>
          <p:nvPr/>
        </p:nvPicPr>
        <p:blipFill>
          <a:blip r:embed="rId4">
            <a:alphaModFix/>
          </a:blip>
          <a:stretch>
            <a:fillRect/>
          </a:stretch>
        </p:blipFill>
        <p:spPr>
          <a:xfrm>
            <a:off x="6310175" y="1521750"/>
            <a:ext cx="965676" cy="965676"/>
          </a:xfrm>
          <a:prstGeom prst="rect">
            <a:avLst/>
          </a:prstGeom>
          <a:noFill/>
          <a:ln>
            <a:noFill/>
          </a:ln>
        </p:spPr>
      </p:pic>
      <p:pic>
        <p:nvPicPr>
          <p:cNvPr id="411" name="Google Shape;411;p60"/>
          <p:cNvPicPr preferRelativeResize="0"/>
          <p:nvPr/>
        </p:nvPicPr>
        <p:blipFill>
          <a:blip r:embed="rId5">
            <a:alphaModFix/>
          </a:blip>
          <a:stretch>
            <a:fillRect/>
          </a:stretch>
        </p:blipFill>
        <p:spPr>
          <a:xfrm>
            <a:off x="6259051" y="248538"/>
            <a:ext cx="965675" cy="965675"/>
          </a:xfrm>
          <a:prstGeom prst="rect">
            <a:avLst/>
          </a:prstGeom>
          <a:noFill/>
          <a:ln>
            <a:noFill/>
          </a:ln>
        </p:spPr>
      </p:pic>
      <p:pic>
        <p:nvPicPr>
          <p:cNvPr id="412" name="Google Shape;412;p60" descr="Living Well With Autism - Social Stories: Appropriate Behaviors"/>
          <p:cNvPicPr preferRelativeResize="0"/>
          <p:nvPr/>
        </p:nvPicPr>
        <p:blipFill>
          <a:blip r:embed="rId6">
            <a:alphaModFix/>
          </a:blip>
          <a:stretch>
            <a:fillRect/>
          </a:stretch>
        </p:blipFill>
        <p:spPr>
          <a:xfrm>
            <a:off x="6673425" y="2794963"/>
            <a:ext cx="2092125" cy="21235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16"/>
        <p:cNvGrpSpPr/>
        <p:nvPr/>
      </p:nvGrpSpPr>
      <p:grpSpPr>
        <a:xfrm>
          <a:off x="0" y="0"/>
          <a:ext cx="0" cy="0"/>
          <a:chOff x="0" y="0"/>
          <a:chExt cx="0" cy="0"/>
        </a:xfrm>
      </p:grpSpPr>
      <p:sp>
        <p:nvSpPr>
          <p:cNvPr id="417" name="Google Shape;417;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34343"/>
                </a:solidFill>
              </a:rPr>
              <a:t>Places- What to Teach</a:t>
            </a:r>
            <a:endParaRPr>
              <a:solidFill>
                <a:srgbClr val="434343"/>
              </a:solidFill>
            </a:endParaRPr>
          </a:p>
        </p:txBody>
      </p:sp>
      <p:sp>
        <p:nvSpPr>
          <p:cNvPr id="418" name="Google Shape;418;p61"/>
          <p:cNvSpPr txBox="1">
            <a:spLocks noGrp="1"/>
          </p:cNvSpPr>
          <p:nvPr>
            <p:ph type="body" idx="1"/>
          </p:nvPr>
        </p:nvSpPr>
        <p:spPr>
          <a:xfrm>
            <a:off x="311700" y="1354775"/>
            <a:ext cx="4260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Some places are not completely public OR private. </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Example: Public bathroom or in a car.</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Some private spaces are not completely private ALL the time. </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Example: Bedroom.</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Some public places have private spaces for certain private activities. </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Example: gym/pool locker room or doctor’s office. </a:t>
            </a:r>
            <a:endParaRPr>
              <a:solidFill>
                <a:srgbClr val="666666"/>
              </a:solidFill>
            </a:endParaRPr>
          </a:p>
        </p:txBody>
      </p:sp>
      <p:pic>
        <p:nvPicPr>
          <p:cNvPr id="419" name="Google Shape;419;p61"/>
          <p:cNvPicPr preferRelativeResize="0"/>
          <p:nvPr/>
        </p:nvPicPr>
        <p:blipFill>
          <a:blip r:embed="rId3">
            <a:alphaModFix/>
          </a:blip>
          <a:stretch>
            <a:fillRect/>
          </a:stretch>
        </p:blipFill>
        <p:spPr>
          <a:xfrm>
            <a:off x="5011325" y="831938"/>
            <a:ext cx="3820975" cy="3820975"/>
          </a:xfrm>
          <a:prstGeom prst="rect">
            <a:avLst/>
          </a:prstGeom>
          <a:noFill/>
          <a:ln>
            <a:noFill/>
          </a:ln>
        </p:spPr>
      </p:pic>
      <p:sp>
        <p:nvSpPr>
          <p:cNvPr id="420" name="Google Shape;420;p61"/>
          <p:cNvSpPr/>
          <p:nvPr/>
        </p:nvSpPr>
        <p:spPr>
          <a:xfrm>
            <a:off x="5018950" y="855100"/>
            <a:ext cx="3821100" cy="3821100"/>
          </a:xfrm>
          <a:prstGeom prst="rect">
            <a:avLst/>
          </a:prstGeom>
          <a:noFill/>
          <a:ln w="11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24"/>
        <p:cNvGrpSpPr/>
        <p:nvPr/>
      </p:nvGrpSpPr>
      <p:grpSpPr>
        <a:xfrm>
          <a:off x="0" y="0"/>
          <a:ext cx="0" cy="0"/>
          <a:chOff x="0" y="0"/>
          <a:chExt cx="0" cy="0"/>
        </a:xfrm>
      </p:grpSpPr>
      <p:sp>
        <p:nvSpPr>
          <p:cNvPr id="425" name="Google Shape;425;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34343"/>
                </a:solidFill>
              </a:rPr>
              <a:t>Language/Conversations- What to Teach</a:t>
            </a:r>
            <a:endParaRPr>
              <a:solidFill>
                <a:srgbClr val="434343"/>
              </a:solidFill>
            </a:endParaRPr>
          </a:p>
        </p:txBody>
      </p:sp>
      <p:sp>
        <p:nvSpPr>
          <p:cNvPr id="426" name="Google Shape;426;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Private conversation = one you don’t want others to hear or others may feel uncomfortable hearing.</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This includes in-person, phone, or virtual situations.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Example: discuss private parts with doctor or person you trust </a:t>
            </a:r>
            <a:r>
              <a:rPr lang="en" u="sng">
                <a:solidFill>
                  <a:srgbClr val="666666"/>
                </a:solidFill>
              </a:rPr>
              <a:t>in-person.</a:t>
            </a:r>
            <a:r>
              <a:rPr lang="en">
                <a:solidFill>
                  <a:srgbClr val="666666"/>
                </a:solidFill>
              </a:rPr>
              <a:t> </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Sending messages or photos over text message or the internet is NOT private. </a:t>
            </a:r>
            <a:endParaRPr>
              <a:solidFill>
                <a:srgbClr val="666666"/>
              </a:solidFill>
            </a:endParaRPr>
          </a:p>
          <a:p>
            <a:pPr marL="457200" lvl="0" indent="-342900" algn="l" rtl="0">
              <a:spcBef>
                <a:spcPts val="0"/>
              </a:spcBef>
              <a:spcAft>
                <a:spcPts val="0"/>
              </a:spcAft>
              <a:buClr>
                <a:srgbClr val="666666"/>
              </a:buClr>
              <a:buSzPts val="1800"/>
              <a:buChar char="●"/>
            </a:pPr>
            <a:r>
              <a:rPr lang="en">
                <a:solidFill>
                  <a:srgbClr val="666666"/>
                </a:solidFill>
              </a:rPr>
              <a:t>Other private language and conversations include:</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Body parts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Bodily basic functions</a:t>
            </a:r>
            <a:endParaRPr>
              <a:solidFill>
                <a:srgbClr val="666666"/>
              </a:solidFill>
            </a:endParaRPr>
          </a:p>
        </p:txBody>
      </p:sp>
      <p:pic>
        <p:nvPicPr>
          <p:cNvPr id="427" name="Google Shape;427;p62"/>
          <p:cNvPicPr preferRelativeResize="0"/>
          <p:nvPr/>
        </p:nvPicPr>
        <p:blipFill>
          <a:blip r:embed="rId3">
            <a:alphaModFix/>
          </a:blip>
          <a:stretch>
            <a:fillRect/>
          </a:stretch>
        </p:blipFill>
        <p:spPr>
          <a:xfrm>
            <a:off x="6455778" y="3030675"/>
            <a:ext cx="1897150" cy="169054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31"/>
        <p:cNvGrpSpPr/>
        <p:nvPr/>
      </p:nvGrpSpPr>
      <p:grpSpPr>
        <a:xfrm>
          <a:off x="0" y="0"/>
          <a:ext cx="0" cy="0"/>
          <a:chOff x="0" y="0"/>
          <a:chExt cx="0" cy="0"/>
        </a:xfrm>
      </p:grpSpPr>
      <p:sp>
        <p:nvSpPr>
          <p:cNvPr id="432" name="Google Shape;432;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34343"/>
                </a:solidFill>
              </a:rPr>
              <a:t>Activities/Behaviors- What to Teach</a:t>
            </a:r>
            <a:endParaRPr>
              <a:solidFill>
                <a:srgbClr val="434343"/>
              </a:solidFill>
            </a:endParaRPr>
          </a:p>
        </p:txBody>
      </p:sp>
      <p:sp>
        <p:nvSpPr>
          <p:cNvPr id="433" name="Google Shape;433;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Some behaviors are not okay to do in public, including:</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Exposing private parts </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Scratching/touching genitals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Fixing/adjusting underclothing</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Self-stimulation</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Sexual behaviors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Hygiene-related and bodily functions</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Toileting</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Brushing teeth</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Cleaning nails</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Shaving</a:t>
            </a:r>
            <a:endParaRPr>
              <a:solidFill>
                <a:srgbClr val="666666"/>
              </a:solidFill>
            </a:endParaRPr>
          </a:p>
          <a:p>
            <a:pPr marL="1371600" lvl="2" indent="-317500" algn="l" rtl="0">
              <a:spcBef>
                <a:spcPts val="0"/>
              </a:spcBef>
              <a:spcAft>
                <a:spcPts val="0"/>
              </a:spcAft>
              <a:buClr>
                <a:srgbClr val="666666"/>
              </a:buClr>
              <a:buSzPts val="1400"/>
              <a:buChar char="■"/>
            </a:pPr>
            <a:r>
              <a:rPr lang="en">
                <a:solidFill>
                  <a:srgbClr val="666666"/>
                </a:solidFill>
              </a:rPr>
              <a:t>Showering</a:t>
            </a:r>
            <a:endParaRPr>
              <a:solidFill>
                <a:srgbClr val="666666"/>
              </a:solidFill>
            </a:endParaRPr>
          </a:p>
        </p:txBody>
      </p:sp>
      <p:pic>
        <p:nvPicPr>
          <p:cNvPr id="434" name="Google Shape;434;p63"/>
          <p:cNvPicPr preferRelativeResize="0"/>
          <p:nvPr/>
        </p:nvPicPr>
        <p:blipFill>
          <a:blip r:embed="rId3">
            <a:alphaModFix/>
          </a:blip>
          <a:stretch>
            <a:fillRect/>
          </a:stretch>
        </p:blipFill>
        <p:spPr>
          <a:xfrm>
            <a:off x="5397626" y="1743425"/>
            <a:ext cx="3103150" cy="268794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38"/>
        <p:cNvGrpSpPr/>
        <p:nvPr/>
      </p:nvGrpSpPr>
      <p:grpSpPr>
        <a:xfrm>
          <a:off x="0" y="0"/>
          <a:ext cx="0" cy="0"/>
          <a:chOff x="0" y="0"/>
          <a:chExt cx="0" cy="0"/>
        </a:xfrm>
      </p:grpSpPr>
      <p:sp>
        <p:nvSpPr>
          <p:cNvPr id="439" name="Google Shape;439;p64"/>
          <p:cNvSpPr txBox="1">
            <a:spLocks noGrp="1"/>
          </p:cNvSpPr>
          <p:nvPr>
            <p:ph type="body" idx="1"/>
          </p:nvPr>
        </p:nvSpPr>
        <p:spPr>
          <a:xfrm>
            <a:off x="4850150" y="1261100"/>
            <a:ext cx="4299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Videos</a:t>
            </a:r>
            <a:endParaRPr>
              <a:solidFill>
                <a:srgbClr val="666666"/>
              </a:solidFill>
            </a:endParaRPr>
          </a:p>
          <a:p>
            <a:pPr marL="457200" lvl="0" indent="0" algn="l" rtl="0">
              <a:spcBef>
                <a:spcPts val="1200"/>
              </a:spcBef>
              <a:spcAft>
                <a:spcPts val="1200"/>
              </a:spcAft>
              <a:buNone/>
            </a:pPr>
            <a:endParaRPr>
              <a:solidFill>
                <a:srgbClr val="666666"/>
              </a:solidFill>
            </a:endParaRPr>
          </a:p>
        </p:txBody>
      </p:sp>
      <p:sp>
        <p:nvSpPr>
          <p:cNvPr id="440" name="Google Shape;440;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34343"/>
                </a:solidFill>
              </a:rPr>
              <a:t>Strategies to Help Teach Public v. Private</a:t>
            </a:r>
            <a:endParaRPr>
              <a:solidFill>
                <a:srgbClr val="434343"/>
              </a:solidFill>
            </a:endParaRPr>
          </a:p>
        </p:txBody>
      </p:sp>
      <p:sp>
        <p:nvSpPr>
          <p:cNvPr id="441" name="Google Shape;441;p64"/>
          <p:cNvSpPr txBox="1">
            <a:spLocks noGrp="1"/>
          </p:cNvSpPr>
          <p:nvPr>
            <p:ph type="body" idx="1"/>
          </p:nvPr>
        </p:nvSpPr>
        <p:spPr>
          <a:xfrm>
            <a:off x="311700" y="1228675"/>
            <a:ext cx="4299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Social Stories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Visuals and/or with words</a:t>
            </a:r>
            <a:endParaRPr>
              <a:solidFill>
                <a:srgbClr val="666666"/>
              </a:solidFill>
            </a:endParaRPr>
          </a:p>
          <a:p>
            <a:pPr marL="457200" lvl="0" indent="0" algn="l" rtl="0">
              <a:spcBef>
                <a:spcPts val="1200"/>
              </a:spcBef>
              <a:spcAft>
                <a:spcPts val="1200"/>
              </a:spcAft>
              <a:buNone/>
            </a:pPr>
            <a:endParaRPr>
              <a:solidFill>
                <a:srgbClr val="666666"/>
              </a:solidFill>
            </a:endParaRPr>
          </a:p>
        </p:txBody>
      </p:sp>
      <p:pic>
        <p:nvPicPr>
          <p:cNvPr id="442" name="Google Shape;442;p64" descr="Help kids learn that bodies are private with this educational video from amaze jr. amaze jr. (https://amaze.org/jr/) offers animated videos for kids as well as videos + resources to help parents figure out how to provide age-appropriate answers to kids’ most common questions.&#10;&#10;AMAZE takes the awkward out of sex ed! We provide honest, factual sex ed videos + resources for parents, educators and kids. Subscribe here for parent/educator content + https://www.youtube.com/amazeorg is our youth-facing channel!&#10;&#10;Follow us on Facebook at https://www.facebook.com/amazeparents and visit https://amaze.org/ for more information!" title="Help kids learn that bodies are private [with Scoops &amp; Friends]">
            <a:hlinkClick r:id="rId3"/>
          </p:cNvPr>
          <p:cNvPicPr preferRelativeResize="0"/>
          <p:nvPr/>
        </p:nvPicPr>
        <p:blipFill>
          <a:blip r:embed="rId4">
            <a:alphaModFix/>
          </a:blip>
          <a:stretch>
            <a:fillRect/>
          </a:stretch>
        </p:blipFill>
        <p:spPr>
          <a:xfrm>
            <a:off x="5108500" y="1896575"/>
            <a:ext cx="3664675" cy="2748500"/>
          </a:xfrm>
          <a:prstGeom prst="rect">
            <a:avLst/>
          </a:prstGeom>
          <a:noFill/>
          <a:ln>
            <a:noFill/>
          </a:ln>
        </p:spPr>
      </p:pic>
      <p:pic>
        <p:nvPicPr>
          <p:cNvPr id="443" name="Google Shape;443;p64"/>
          <p:cNvPicPr preferRelativeResize="0"/>
          <p:nvPr/>
        </p:nvPicPr>
        <p:blipFill>
          <a:blip r:embed="rId5">
            <a:alphaModFix/>
          </a:blip>
          <a:stretch>
            <a:fillRect/>
          </a:stretch>
        </p:blipFill>
        <p:spPr>
          <a:xfrm>
            <a:off x="400775" y="1993961"/>
            <a:ext cx="4365080" cy="255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CBCF"/>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1626450"/>
            <a:ext cx="8520600" cy="1890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000">
                <a:solidFill>
                  <a:schemeClr val="lt1"/>
                </a:solidFill>
              </a:rPr>
              <a:t>Puberty is a series of changes that our bodies go through as they begin to develop into adult bodies. Puberty prepares our bodies for reproduction. </a:t>
            </a:r>
            <a:endParaRPr sz="4000">
              <a:solidFill>
                <a:schemeClr val="lt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47"/>
        <p:cNvGrpSpPr/>
        <p:nvPr/>
      </p:nvGrpSpPr>
      <p:grpSpPr>
        <a:xfrm>
          <a:off x="0" y="0"/>
          <a:ext cx="0" cy="0"/>
          <a:chOff x="0" y="0"/>
          <a:chExt cx="0" cy="0"/>
        </a:xfrm>
      </p:grpSpPr>
      <p:sp>
        <p:nvSpPr>
          <p:cNvPr id="448" name="Google Shape;448;p65"/>
          <p:cNvSpPr txBox="1">
            <a:spLocks noGrp="1"/>
          </p:cNvSpPr>
          <p:nvPr>
            <p:ph type="body" idx="1"/>
          </p:nvPr>
        </p:nvSpPr>
        <p:spPr>
          <a:xfrm>
            <a:off x="5502000" y="1228675"/>
            <a:ext cx="34065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Model and Discussion</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Identify rooms at home that are private (pictures/labels)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ALL family members consistently knock on doors</a:t>
            </a:r>
            <a:endParaRPr>
              <a:solidFill>
                <a:srgbClr val="666666"/>
              </a:solidFill>
            </a:endParaRPr>
          </a:p>
          <a:p>
            <a:pPr marL="914400" lvl="1" indent="-317500" algn="l" rtl="0">
              <a:spcBef>
                <a:spcPts val="0"/>
              </a:spcBef>
              <a:spcAft>
                <a:spcPts val="0"/>
              </a:spcAft>
              <a:buClr>
                <a:srgbClr val="666666"/>
              </a:buClr>
              <a:buSzPts val="1400"/>
              <a:buChar char="○"/>
            </a:pPr>
            <a:r>
              <a:rPr lang="en">
                <a:solidFill>
                  <a:srgbClr val="666666"/>
                </a:solidFill>
              </a:rPr>
              <a:t>Use a door hanger as a visual reminder (not to enter)</a:t>
            </a:r>
            <a:endParaRPr>
              <a:solidFill>
                <a:srgbClr val="666666"/>
              </a:solidFill>
            </a:endParaRPr>
          </a:p>
          <a:p>
            <a:pPr marL="0" lvl="0" indent="0" algn="l" rtl="0">
              <a:spcBef>
                <a:spcPts val="1200"/>
              </a:spcBef>
              <a:spcAft>
                <a:spcPts val="0"/>
              </a:spcAft>
              <a:buNone/>
            </a:pPr>
            <a:endParaRPr>
              <a:solidFill>
                <a:srgbClr val="666666"/>
              </a:solidFill>
            </a:endParaRPr>
          </a:p>
          <a:p>
            <a:pPr marL="457200" lvl="0" indent="0" algn="l" rtl="0">
              <a:spcBef>
                <a:spcPts val="1200"/>
              </a:spcBef>
              <a:spcAft>
                <a:spcPts val="1200"/>
              </a:spcAft>
              <a:buNone/>
            </a:pPr>
            <a:endParaRPr>
              <a:solidFill>
                <a:srgbClr val="666666"/>
              </a:solidFill>
            </a:endParaRPr>
          </a:p>
        </p:txBody>
      </p:sp>
      <p:sp>
        <p:nvSpPr>
          <p:cNvPr id="449" name="Google Shape;449;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434343"/>
                </a:solidFill>
              </a:rPr>
              <a:t>Strategies to Help Teach Public v. Private</a:t>
            </a:r>
            <a:endParaRPr>
              <a:solidFill>
                <a:srgbClr val="434343"/>
              </a:solidFill>
            </a:endParaRPr>
          </a:p>
        </p:txBody>
      </p:sp>
      <p:sp>
        <p:nvSpPr>
          <p:cNvPr id="450" name="Google Shape;450;p65"/>
          <p:cNvSpPr txBox="1">
            <a:spLocks noGrp="1"/>
          </p:cNvSpPr>
          <p:nvPr>
            <p:ph type="body" idx="1"/>
          </p:nvPr>
        </p:nvSpPr>
        <p:spPr>
          <a:xfrm>
            <a:off x="311700" y="1228675"/>
            <a:ext cx="4299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666666"/>
              </a:buClr>
              <a:buSzPts val="1800"/>
              <a:buChar char="●"/>
            </a:pPr>
            <a:r>
              <a:rPr lang="en">
                <a:solidFill>
                  <a:srgbClr val="666666"/>
                </a:solidFill>
              </a:rPr>
              <a:t>Worksheets/Checklists</a:t>
            </a:r>
            <a:endParaRPr>
              <a:solidFill>
                <a:srgbClr val="666666"/>
              </a:solidFill>
            </a:endParaRPr>
          </a:p>
          <a:p>
            <a:pPr marL="457200" lvl="0" indent="0" algn="l" rtl="0">
              <a:spcBef>
                <a:spcPts val="1200"/>
              </a:spcBef>
              <a:spcAft>
                <a:spcPts val="1200"/>
              </a:spcAft>
              <a:buNone/>
            </a:pPr>
            <a:endParaRPr>
              <a:solidFill>
                <a:srgbClr val="666666"/>
              </a:solidFill>
            </a:endParaRPr>
          </a:p>
        </p:txBody>
      </p:sp>
      <p:pic>
        <p:nvPicPr>
          <p:cNvPr id="451" name="Google Shape;451;p65"/>
          <p:cNvPicPr preferRelativeResize="0"/>
          <p:nvPr/>
        </p:nvPicPr>
        <p:blipFill>
          <a:blip r:embed="rId3">
            <a:alphaModFix/>
          </a:blip>
          <a:stretch>
            <a:fillRect/>
          </a:stretch>
        </p:blipFill>
        <p:spPr>
          <a:xfrm>
            <a:off x="249400" y="1979225"/>
            <a:ext cx="2740100" cy="1915300"/>
          </a:xfrm>
          <a:prstGeom prst="rect">
            <a:avLst/>
          </a:prstGeom>
          <a:noFill/>
          <a:ln>
            <a:noFill/>
          </a:ln>
        </p:spPr>
      </p:pic>
      <p:pic>
        <p:nvPicPr>
          <p:cNvPr id="452" name="Google Shape;452;p65"/>
          <p:cNvPicPr preferRelativeResize="0"/>
          <p:nvPr/>
        </p:nvPicPr>
        <p:blipFill>
          <a:blip r:embed="rId4">
            <a:alphaModFix/>
          </a:blip>
          <a:stretch>
            <a:fillRect/>
          </a:stretch>
        </p:blipFill>
        <p:spPr>
          <a:xfrm>
            <a:off x="3270963" y="1716700"/>
            <a:ext cx="2406775" cy="32090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6"/>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6"/>
          <p:cNvSpPr txBox="1">
            <a:spLocks noGrp="1"/>
          </p:cNvSpPr>
          <p:nvPr>
            <p:ph type="title" idx="4294967295"/>
          </p:nvPr>
        </p:nvSpPr>
        <p:spPr>
          <a:xfrm>
            <a:off x="311700" y="143900"/>
            <a:ext cx="8520600" cy="73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rPr>
              <a:t>More Resources</a:t>
            </a:r>
            <a:endParaRPr>
              <a:solidFill>
                <a:schemeClr val="lt1"/>
              </a:solidFill>
            </a:endParaRPr>
          </a:p>
        </p:txBody>
      </p:sp>
      <p:sp>
        <p:nvSpPr>
          <p:cNvPr id="459" name="Google Shape;459;p66"/>
          <p:cNvSpPr txBox="1">
            <a:spLocks noGrp="1"/>
          </p:cNvSpPr>
          <p:nvPr>
            <p:ph type="body" idx="4294967295"/>
          </p:nvPr>
        </p:nvSpPr>
        <p:spPr>
          <a:xfrm>
            <a:off x="88750" y="3108900"/>
            <a:ext cx="2177400" cy="4362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sz="1700" u="sng">
                <a:solidFill>
                  <a:schemeClr val="hlink"/>
                </a:solidFill>
                <a:hlinkClick r:id="rId3"/>
              </a:rPr>
              <a:t>Amaze</a:t>
            </a:r>
            <a:endParaRPr sz="1700">
              <a:solidFill>
                <a:schemeClr val="dk1"/>
              </a:solidFill>
            </a:endParaRPr>
          </a:p>
        </p:txBody>
      </p:sp>
      <p:cxnSp>
        <p:nvCxnSpPr>
          <p:cNvPr id="460" name="Google Shape;460;p66"/>
          <p:cNvCxnSpPr/>
          <p:nvPr/>
        </p:nvCxnSpPr>
        <p:spPr>
          <a:xfrm>
            <a:off x="1041975" y="3561938"/>
            <a:ext cx="270900" cy="0"/>
          </a:xfrm>
          <a:prstGeom prst="straightConnector1">
            <a:avLst/>
          </a:prstGeom>
          <a:noFill/>
          <a:ln w="9525" cap="flat" cmpd="sng">
            <a:solidFill>
              <a:schemeClr val="dk2"/>
            </a:solidFill>
            <a:prstDash val="solid"/>
            <a:round/>
            <a:headEnd type="none" w="sm" len="sm"/>
            <a:tailEnd type="none" w="sm" len="sm"/>
          </a:ln>
        </p:spPr>
      </p:cxnSp>
      <p:sp>
        <p:nvSpPr>
          <p:cNvPr id="461" name="Google Shape;461;p66"/>
          <p:cNvSpPr txBox="1">
            <a:spLocks noGrp="1"/>
          </p:cNvSpPr>
          <p:nvPr>
            <p:ph type="body" idx="4294967295"/>
          </p:nvPr>
        </p:nvSpPr>
        <p:spPr>
          <a:xfrm>
            <a:off x="88725" y="3641661"/>
            <a:ext cx="2177400" cy="11538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1300"/>
              <a:t>Find helpful and relatable animated videos on topics like puberty, healthy relationships, personal safety, etc.</a:t>
            </a:r>
            <a:endParaRPr sz="1300"/>
          </a:p>
        </p:txBody>
      </p:sp>
      <p:sp>
        <p:nvSpPr>
          <p:cNvPr id="462" name="Google Shape;462;p66"/>
          <p:cNvSpPr txBox="1">
            <a:spLocks noGrp="1"/>
          </p:cNvSpPr>
          <p:nvPr>
            <p:ph type="body" idx="4294967295"/>
          </p:nvPr>
        </p:nvSpPr>
        <p:spPr>
          <a:xfrm>
            <a:off x="2298359" y="3108900"/>
            <a:ext cx="2177400" cy="4362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sz="1700" u="sng">
                <a:solidFill>
                  <a:schemeClr val="hlink"/>
                </a:solidFill>
                <a:hlinkClick r:id="rId4"/>
              </a:rPr>
              <a:t>Sex Positive Families</a:t>
            </a:r>
            <a:endParaRPr sz="1700">
              <a:solidFill>
                <a:schemeClr val="dk1"/>
              </a:solidFill>
            </a:endParaRPr>
          </a:p>
        </p:txBody>
      </p:sp>
      <p:cxnSp>
        <p:nvCxnSpPr>
          <p:cNvPr id="463" name="Google Shape;463;p66"/>
          <p:cNvCxnSpPr/>
          <p:nvPr/>
        </p:nvCxnSpPr>
        <p:spPr>
          <a:xfrm>
            <a:off x="3251600" y="3561938"/>
            <a:ext cx="270900" cy="0"/>
          </a:xfrm>
          <a:prstGeom prst="straightConnector1">
            <a:avLst/>
          </a:prstGeom>
          <a:noFill/>
          <a:ln w="9525" cap="flat" cmpd="sng">
            <a:solidFill>
              <a:schemeClr val="dk2"/>
            </a:solidFill>
            <a:prstDash val="solid"/>
            <a:round/>
            <a:headEnd type="none" w="sm" len="sm"/>
            <a:tailEnd type="none" w="sm" len="sm"/>
          </a:ln>
        </p:spPr>
      </p:cxnSp>
      <p:sp>
        <p:nvSpPr>
          <p:cNvPr id="464" name="Google Shape;464;p66"/>
          <p:cNvSpPr txBox="1">
            <a:spLocks noGrp="1"/>
          </p:cNvSpPr>
          <p:nvPr>
            <p:ph type="body" idx="4294967295"/>
          </p:nvPr>
        </p:nvSpPr>
        <p:spPr>
          <a:xfrm>
            <a:off x="2298345" y="3641661"/>
            <a:ext cx="2177400" cy="11538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1300"/>
              <a:t>Find useful resources including books, articles, blogs, and informational websites on topics related to sexuality.</a:t>
            </a:r>
            <a:endParaRPr sz="1300"/>
          </a:p>
        </p:txBody>
      </p:sp>
      <p:sp>
        <p:nvSpPr>
          <p:cNvPr id="465" name="Google Shape;465;p66"/>
          <p:cNvSpPr txBox="1">
            <a:spLocks noGrp="1"/>
          </p:cNvSpPr>
          <p:nvPr>
            <p:ph type="body" idx="4294967295"/>
          </p:nvPr>
        </p:nvSpPr>
        <p:spPr>
          <a:xfrm>
            <a:off x="4660380" y="3108900"/>
            <a:ext cx="2177400" cy="4362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sz="1700" u="sng">
                <a:solidFill>
                  <a:schemeClr val="hlink"/>
                </a:solidFill>
                <a:hlinkClick r:id="rId5"/>
              </a:rPr>
              <a:t>LOMAH Podcast</a:t>
            </a:r>
            <a:endParaRPr sz="1700">
              <a:solidFill>
                <a:schemeClr val="dk1"/>
              </a:solidFill>
            </a:endParaRPr>
          </a:p>
        </p:txBody>
      </p:sp>
      <p:cxnSp>
        <p:nvCxnSpPr>
          <p:cNvPr id="466" name="Google Shape;466;p66"/>
          <p:cNvCxnSpPr/>
          <p:nvPr/>
        </p:nvCxnSpPr>
        <p:spPr>
          <a:xfrm>
            <a:off x="5554075" y="3561938"/>
            <a:ext cx="270900" cy="0"/>
          </a:xfrm>
          <a:prstGeom prst="straightConnector1">
            <a:avLst/>
          </a:prstGeom>
          <a:noFill/>
          <a:ln w="9525" cap="flat" cmpd="sng">
            <a:solidFill>
              <a:schemeClr val="dk2"/>
            </a:solidFill>
            <a:prstDash val="solid"/>
            <a:round/>
            <a:headEnd type="none" w="sm" len="sm"/>
            <a:tailEnd type="none" w="sm" len="sm"/>
          </a:ln>
        </p:spPr>
      </p:cxnSp>
      <p:sp>
        <p:nvSpPr>
          <p:cNvPr id="467" name="Google Shape;467;p66"/>
          <p:cNvSpPr txBox="1">
            <a:spLocks noGrp="1"/>
          </p:cNvSpPr>
          <p:nvPr>
            <p:ph type="body" idx="4294967295"/>
          </p:nvPr>
        </p:nvSpPr>
        <p:spPr>
          <a:xfrm>
            <a:off x="4660369" y="3641661"/>
            <a:ext cx="2177400" cy="11538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1300"/>
              <a:t>Listen to episodes with experts in the field speaking on hot topics (pelvic exams, literacy, behavioral issues, etc.).</a:t>
            </a:r>
            <a:endParaRPr sz="1300"/>
          </a:p>
        </p:txBody>
      </p:sp>
      <p:sp>
        <p:nvSpPr>
          <p:cNvPr id="468" name="Google Shape;468;p66"/>
          <p:cNvSpPr txBox="1">
            <a:spLocks noGrp="1"/>
          </p:cNvSpPr>
          <p:nvPr>
            <p:ph type="body" idx="4294967295"/>
          </p:nvPr>
        </p:nvSpPr>
        <p:spPr>
          <a:xfrm>
            <a:off x="6946201" y="3108900"/>
            <a:ext cx="2177400" cy="4362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1200"/>
              </a:spcAft>
              <a:buNone/>
            </a:pPr>
            <a:r>
              <a:rPr lang="en" sz="1700" u="sng">
                <a:solidFill>
                  <a:schemeClr val="hlink"/>
                </a:solidFill>
                <a:hlinkClick r:id="rId6"/>
              </a:rPr>
              <a:t>The Birds and The Bees</a:t>
            </a:r>
            <a:endParaRPr sz="1700">
              <a:solidFill>
                <a:schemeClr val="dk1"/>
              </a:solidFill>
            </a:endParaRPr>
          </a:p>
        </p:txBody>
      </p:sp>
      <p:cxnSp>
        <p:nvCxnSpPr>
          <p:cNvPr id="469" name="Google Shape;469;p66"/>
          <p:cNvCxnSpPr/>
          <p:nvPr/>
        </p:nvCxnSpPr>
        <p:spPr>
          <a:xfrm>
            <a:off x="7899450" y="3561938"/>
            <a:ext cx="270900" cy="0"/>
          </a:xfrm>
          <a:prstGeom prst="straightConnector1">
            <a:avLst/>
          </a:prstGeom>
          <a:noFill/>
          <a:ln w="9525" cap="flat" cmpd="sng">
            <a:solidFill>
              <a:schemeClr val="dk2"/>
            </a:solidFill>
            <a:prstDash val="solid"/>
            <a:round/>
            <a:headEnd type="none" w="sm" len="sm"/>
            <a:tailEnd type="none" w="sm" len="sm"/>
          </a:ln>
        </p:spPr>
      </p:cxnSp>
      <p:sp>
        <p:nvSpPr>
          <p:cNvPr id="470" name="Google Shape;470;p66"/>
          <p:cNvSpPr txBox="1">
            <a:spLocks noGrp="1"/>
          </p:cNvSpPr>
          <p:nvPr>
            <p:ph type="body" idx="4294967295"/>
          </p:nvPr>
        </p:nvSpPr>
        <p:spPr>
          <a:xfrm>
            <a:off x="6946195" y="3641661"/>
            <a:ext cx="2177400" cy="11538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1200"/>
              </a:spcAft>
              <a:buNone/>
            </a:pPr>
            <a:r>
              <a:rPr lang="en" sz="1300"/>
              <a:t>Share and use sexuality curriculum materials for educators, caregivers, and people on the autism spectrum. </a:t>
            </a:r>
            <a:endParaRPr sz="1300"/>
          </a:p>
        </p:txBody>
      </p:sp>
      <p:pic>
        <p:nvPicPr>
          <p:cNvPr id="471" name="Google Shape;471;p66"/>
          <p:cNvPicPr preferRelativeResize="0"/>
          <p:nvPr/>
        </p:nvPicPr>
        <p:blipFill>
          <a:blip r:embed="rId7">
            <a:alphaModFix/>
          </a:blip>
          <a:stretch>
            <a:fillRect/>
          </a:stretch>
        </p:blipFill>
        <p:spPr>
          <a:xfrm>
            <a:off x="76200" y="834950"/>
            <a:ext cx="2177400" cy="2177400"/>
          </a:xfrm>
          <a:prstGeom prst="rect">
            <a:avLst/>
          </a:prstGeom>
          <a:noFill/>
          <a:ln>
            <a:noFill/>
          </a:ln>
        </p:spPr>
      </p:pic>
      <p:pic>
        <p:nvPicPr>
          <p:cNvPr id="472" name="Google Shape;472;p66"/>
          <p:cNvPicPr preferRelativeResize="0"/>
          <p:nvPr/>
        </p:nvPicPr>
        <p:blipFill>
          <a:blip r:embed="rId8">
            <a:alphaModFix/>
          </a:blip>
          <a:stretch>
            <a:fillRect/>
          </a:stretch>
        </p:blipFill>
        <p:spPr>
          <a:xfrm>
            <a:off x="2450750" y="834938"/>
            <a:ext cx="2177400" cy="1582021"/>
          </a:xfrm>
          <a:prstGeom prst="rect">
            <a:avLst/>
          </a:prstGeom>
          <a:noFill/>
          <a:ln>
            <a:noFill/>
          </a:ln>
        </p:spPr>
      </p:pic>
      <p:pic>
        <p:nvPicPr>
          <p:cNvPr id="473" name="Google Shape;473;p66"/>
          <p:cNvPicPr preferRelativeResize="0"/>
          <p:nvPr/>
        </p:nvPicPr>
        <p:blipFill>
          <a:blip r:embed="rId9">
            <a:alphaModFix/>
          </a:blip>
          <a:stretch>
            <a:fillRect/>
          </a:stretch>
        </p:blipFill>
        <p:spPr>
          <a:xfrm>
            <a:off x="4749100" y="1277000"/>
            <a:ext cx="2315225" cy="942300"/>
          </a:xfrm>
          <a:prstGeom prst="rect">
            <a:avLst/>
          </a:prstGeom>
          <a:noFill/>
          <a:ln>
            <a:noFill/>
          </a:ln>
        </p:spPr>
      </p:pic>
      <p:pic>
        <p:nvPicPr>
          <p:cNvPr id="474" name="Google Shape;474;p66"/>
          <p:cNvPicPr preferRelativeResize="0"/>
          <p:nvPr/>
        </p:nvPicPr>
        <p:blipFill>
          <a:blip r:embed="rId10">
            <a:alphaModFix/>
          </a:blip>
          <a:stretch>
            <a:fillRect/>
          </a:stretch>
        </p:blipFill>
        <p:spPr>
          <a:xfrm>
            <a:off x="7406650" y="875025"/>
            <a:ext cx="1501851" cy="150185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480" name="Google Shape;480;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457200" algn="l" rtl="0">
              <a:spcBef>
                <a:spcPts val="1200"/>
              </a:spcBef>
              <a:spcAft>
                <a:spcPts val="0"/>
              </a:spcAft>
              <a:buNone/>
            </a:pPr>
            <a:r>
              <a:rPr lang="en" sz="1200" i="1">
                <a:solidFill>
                  <a:schemeClr val="dk1"/>
                </a:solidFill>
              </a:rPr>
              <a:t>A K-12 Sexuality Education Curriculum.</a:t>
            </a:r>
            <a:r>
              <a:rPr lang="en" sz="1200">
                <a:solidFill>
                  <a:schemeClr val="dk1"/>
                </a:solidFill>
              </a:rPr>
              <a:t> Rights, Respect, Responsibility. (2021, May 17). </a:t>
            </a:r>
            <a:r>
              <a:rPr lang="en" sz="1200" u="sng">
                <a:solidFill>
                  <a:schemeClr val="dk1"/>
                </a:solidFill>
                <a:hlinkClick r:id="rId3">
                  <a:extLst>
                    <a:ext uri="{A12FA001-AC4F-418D-AE19-62706E023703}">
                      <ahyp:hlinkClr xmlns:ahyp="http://schemas.microsoft.com/office/drawing/2018/hyperlinkcolor" val="tx"/>
                    </a:ext>
                  </a:extLst>
                </a:hlinkClick>
              </a:rPr>
              <a:t>http://3rs.org/3rs-curriculum/</a:t>
            </a:r>
            <a:r>
              <a:rPr lang="en" sz="1200">
                <a:solidFill>
                  <a:schemeClr val="dk1"/>
                </a:solidFill>
              </a:rPr>
              <a:t>.</a:t>
            </a:r>
            <a:endParaRPr sz="1200">
              <a:solidFill>
                <a:schemeClr val="dk1"/>
              </a:solidFill>
            </a:endParaRPr>
          </a:p>
          <a:p>
            <a:pPr marL="457200" lvl="0" indent="-457200" algn="l" rtl="0">
              <a:spcBef>
                <a:spcPts val="1200"/>
              </a:spcBef>
              <a:spcAft>
                <a:spcPts val="0"/>
              </a:spcAft>
              <a:buNone/>
            </a:pPr>
            <a:r>
              <a:rPr lang="en" sz="1200">
                <a:solidFill>
                  <a:schemeClr val="dk1"/>
                </a:solidFill>
              </a:rPr>
              <a:t>Alberta Health Services. (2016). </a:t>
            </a:r>
            <a:r>
              <a:rPr lang="en" sz="1200" i="1">
                <a:solidFill>
                  <a:schemeClr val="dk1"/>
                </a:solidFill>
              </a:rPr>
              <a:t>Sexuality and Disability Guide for Parents</a:t>
            </a:r>
            <a:r>
              <a:rPr lang="en" sz="1200">
                <a:solidFill>
                  <a:schemeClr val="dk1"/>
                </a:solidFill>
              </a:rPr>
              <a:t>. Teaching Sexual Health. </a:t>
            </a:r>
            <a:r>
              <a:rPr lang="en" sz="1200" u="sng">
                <a:solidFill>
                  <a:schemeClr val="dk1"/>
                </a:solidFill>
                <a:hlinkClick r:id="rId4">
                  <a:extLst>
                    <a:ext uri="{A12FA001-AC4F-418D-AE19-62706E023703}">
                      <ahyp:hlinkClr xmlns:ahyp="http://schemas.microsoft.com/office/drawing/2018/hyperlinkcolor" val="tx"/>
                    </a:ext>
                  </a:extLst>
                </a:hlinkClick>
              </a:rPr>
              <a:t>https://teachingsexualhealth.ca/app/uploads/sites/4/Sexual-and-Development-Disablity-Guide-2016.pdf</a:t>
            </a:r>
            <a:r>
              <a:rPr lang="en" sz="1200">
                <a:solidFill>
                  <a:schemeClr val="dk1"/>
                </a:solidFill>
              </a:rPr>
              <a:t>.</a:t>
            </a:r>
            <a:endParaRPr sz="1200">
              <a:solidFill>
                <a:schemeClr val="dk1"/>
              </a:solidFill>
            </a:endParaRPr>
          </a:p>
          <a:p>
            <a:pPr marL="457200" lvl="0" indent="-457200" algn="l" rtl="0">
              <a:spcBef>
                <a:spcPts val="1200"/>
              </a:spcBef>
              <a:spcAft>
                <a:spcPts val="0"/>
              </a:spcAft>
              <a:buNone/>
            </a:pPr>
            <a:r>
              <a:rPr lang="en" sz="1200" i="1">
                <a:solidFill>
                  <a:schemeClr val="dk1"/>
                </a:solidFill>
              </a:rPr>
              <a:t>AMAZE - Age appropriate info on puberty for tweens and their parents</a:t>
            </a:r>
            <a:r>
              <a:rPr lang="en" sz="1200">
                <a:solidFill>
                  <a:schemeClr val="dk1"/>
                </a:solidFill>
              </a:rPr>
              <a:t>. amaze / USA. (n.d.). https://amaze.org/.</a:t>
            </a:r>
            <a:endParaRPr sz="1200">
              <a:solidFill>
                <a:schemeClr val="dk1"/>
              </a:solidFill>
            </a:endParaRPr>
          </a:p>
          <a:p>
            <a:pPr marL="457200" lvl="0" indent="-457200" algn="l" rtl="0">
              <a:spcBef>
                <a:spcPts val="1200"/>
              </a:spcBef>
              <a:spcAft>
                <a:spcPts val="0"/>
              </a:spcAft>
              <a:buNone/>
            </a:pPr>
            <a:r>
              <a:rPr lang="en" sz="1200">
                <a:solidFill>
                  <a:schemeClr val="dk1"/>
                </a:solidFill>
              </a:rPr>
              <a:t>Body. (2014). https://www.girlshealth.gov/body/index.html. </a:t>
            </a:r>
            <a:endParaRPr sz="1200">
              <a:solidFill>
                <a:schemeClr val="dk1"/>
              </a:solidFill>
            </a:endParaRPr>
          </a:p>
          <a:p>
            <a:pPr marL="457200" lvl="0" indent="-457200" algn="l" rtl="0">
              <a:spcBef>
                <a:spcPts val="1200"/>
              </a:spcBef>
              <a:spcAft>
                <a:spcPts val="0"/>
              </a:spcAft>
              <a:buNone/>
            </a:pPr>
            <a:r>
              <a:rPr lang="en" sz="1200">
                <a:solidFill>
                  <a:schemeClr val="dk1"/>
                </a:solidFill>
              </a:rPr>
              <a:t>Capretto, J. J. C. (2020, June). </a:t>
            </a:r>
            <a:r>
              <a:rPr lang="en" sz="1200" i="1">
                <a:solidFill>
                  <a:schemeClr val="dk1"/>
                </a:solidFill>
              </a:rPr>
              <a:t>Puberty, Sex, and Sexuality</a:t>
            </a:r>
            <a:r>
              <a:rPr lang="en" sz="1200">
                <a:solidFill>
                  <a:schemeClr val="dk1"/>
                </a:solidFill>
              </a:rPr>
              <a:t>. Vanderbilt Kennedy Center. https://vkc.vumc.org/assets/files/resources/sexedtoolkit.pdf. </a:t>
            </a:r>
            <a:endParaRPr sz="1200">
              <a:solidFill>
                <a:schemeClr val="dk1"/>
              </a:solidFill>
            </a:endParaRPr>
          </a:p>
          <a:p>
            <a:pPr marL="457200" lvl="0" indent="-457200" algn="l" rtl="0">
              <a:spcBef>
                <a:spcPts val="1200"/>
              </a:spcBef>
              <a:spcAft>
                <a:spcPts val="0"/>
              </a:spcAft>
              <a:buNone/>
            </a:pPr>
            <a:r>
              <a:rPr lang="en" sz="1200" i="1">
                <a:solidFill>
                  <a:schemeClr val="dk1"/>
                </a:solidFill>
              </a:rPr>
              <a:t>Differing Abilities: Public and Private</a:t>
            </a:r>
            <a:r>
              <a:rPr lang="en" sz="1200">
                <a:solidFill>
                  <a:schemeClr val="dk1"/>
                </a:solidFill>
              </a:rPr>
              <a:t>. Alberta Health Services. (2012). https://teachingsexualhealth.ca/app/uploads/sites/4/downloads/DA-Public-and-Private.pdf. </a:t>
            </a:r>
            <a:endParaRPr sz="1200">
              <a:solidFill>
                <a:schemeClr val="dk1"/>
              </a:solidFill>
            </a:endParaRPr>
          </a:p>
          <a:p>
            <a:pPr marL="457200" lvl="0" indent="-457200" algn="l" rtl="0">
              <a:spcBef>
                <a:spcPts val="1200"/>
              </a:spcBef>
              <a:spcAft>
                <a:spcPts val="0"/>
              </a:spcAft>
              <a:buNone/>
            </a:pPr>
            <a:r>
              <a:rPr lang="en" sz="1200" i="1">
                <a:solidFill>
                  <a:schemeClr val="dk1"/>
                </a:solidFill>
              </a:rPr>
              <a:t>FLASH lesson plans for Special Education</a:t>
            </a:r>
            <a:r>
              <a:rPr lang="en" sz="1200">
                <a:solidFill>
                  <a:schemeClr val="dk1"/>
                </a:solidFill>
              </a:rPr>
              <a:t>. FLASH lesson plans for Special Education - King County. (2006). https://kingcounty.gov/depts/health/locations/family-planning/education/FLASH/special-education.aspx. </a:t>
            </a:r>
            <a:endParaRPr sz="1200">
              <a:solidFill>
                <a:schemeClr val="dk1"/>
              </a:solidFill>
            </a:endParaRPr>
          </a:p>
          <a:p>
            <a:pPr marL="457200" lvl="0" indent="-457200" algn="l" rtl="0">
              <a:spcBef>
                <a:spcPts val="1200"/>
              </a:spcBef>
              <a:spcAft>
                <a:spcPts val="1200"/>
              </a:spcAft>
              <a:buNone/>
            </a:pPr>
            <a:r>
              <a:rPr lang="en" sz="1200">
                <a:solidFill>
                  <a:schemeClr val="dk1"/>
                </a:solidFill>
              </a:rPr>
              <a:t>iEmily.com, health and wellness site for girls. (n.d.). http://iemily.com/homepage.html. </a:t>
            </a:r>
            <a:endParaRPr sz="12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486" name="Google Shape;486;p68"/>
          <p:cNvSpPr txBox="1">
            <a:spLocks noGrp="1"/>
          </p:cNvSpPr>
          <p:nvPr>
            <p:ph type="body" idx="1"/>
          </p:nvPr>
        </p:nvSpPr>
        <p:spPr>
          <a:xfrm>
            <a:off x="311700" y="1017725"/>
            <a:ext cx="8089200" cy="37341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200" i="1">
                <a:solidFill>
                  <a:schemeClr val="dk1"/>
                </a:solidFill>
              </a:rPr>
              <a:t>Me and My World Social Skills Teaching System</a:t>
            </a:r>
            <a:r>
              <a:rPr lang="en" sz="1200">
                <a:solidFill>
                  <a:schemeClr val="dk1"/>
                </a:solidFill>
              </a:rPr>
              <a:t>. Joshua Center. (2020, December 28). https://joshuacenter.com/social-skills-teaching-system/. </a:t>
            </a:r>
            <a:endParaRPr sz="1200">
              <a:solidFill>
                <a:schemeClr val="dk1"/>
              </a:solidFill>
            </a:endParaRPr>
          </a:p>
          <a:p>
            <a:pPr marL="457200" lvl="0" indent="-457200" algn="l" rtl="0">
              <a:spcBef>
                <a:spcPts val="1200"/>
              </a:spcBef>
              <a:spcAft>
                <a:spcPts val="0"/>
              </a:spcAft>
              <a:buNone/>
            </a:pPr>
            <a:r>
              <a:rPr lang="en" sz="1200">
                <a:solidFill>
                  <a:schemeClr val="dk1"/>
                </a:solidFill>
              </a:rPr>
              <a:t>OHSU. (n.d.). </a:t>
            </a:r>
            <a:r>
              <a:rPr lang="en" sz="1200" i="1">
                <a:solidFill>
                  <a:schemeClr val="dk1"/>
                </a:solidFill>
              </a:rPr>
              <a:t>University Center for Excellence in Developmental Disabilities</a:t>
            </a:r>
            <a:r>
              <a:rPr lang="en" sz="1200">
                <a:solidFill>
                  <a:schemeClr val="dk1"/>
                </a:solidFill>
              </a:rPr>
              <a:t>. Teaching Tools. https://www.ohsu.edu/university-center-excellence-development-disability/teaching-tools. </a:t>
            </a:r>
            <a:endParaRPr sz="1200">
              <a:solidFill>
                <a:schemeClr val="dk1"/>
              </a:solidFill>
            </a:endParaRPr>
          </a:p>
          <a:p>
            <a:pPr marL="457200" lvl="0" indent="-457200" algn="l" rtl="0">
              <a:spcBef>
                <a:spcPts val="1200"/>
              </a:spcBef>
              <a:spcAft>
                <a:spcPts val="0"/>
              </a:spcAft>
              <a:buNone/>
            </a:pPr>
            <a:r>
              <a:rPr lang="en" sz="1200">
                <a:solidFill>
                  <a:schemeClr val="dk1"/>
                </a:solidFill>
              </a:rPr>
              <a:t>Parenthood, P. (n.d.). </a:t>
            </a:r>
            <a:r>
              <a:rPr lang="en" sz="1200" i="1">
                <a:solidFill>
                  <a:schemeClr val="dk1"/>
                </a:solidFill>
              </a:rPr>
              <a:t>What is Menstruation?: Get Facts About Having Your Period</a:t>
            </a:r>
            <a:r>
              <a:rPr lang="en" sz="1200">
                <a:solidFill>
                  <a:schemeClr val="dk1"/>
                </a:solidFill>
              </a:rPr>
              <a:t>. Planned Parenthood. https://www.plannedparenthood.org/learn/health-and-wellness/menstruation. </a:t>
            </a:r>
            <a:endParaRPr sz="1200">
              <a:solidFill>
                <a:schemeClr val="dk1"/>
              </a:solidFill>
            </a:endParaRPr>
          </a:p>
          <a:p>
            <a:pPr marL="457200" lvl="0" indent="-457200" algn="l" rtl="0">
              <a:spcBef>
                <a:spcPts val="1200"/>
              </a:spcBef>
              <a:spcAft>
                <a:spcPts val="0"/>
              </a:spcAft>
              <a:buNone/>
            </a:pPr>
            <a:r>
              <a:rPr lang="en" sz="1200">
                <a:solidFill>
                  <a:schemeClr val="dk1"/>
                </a:solidFill>
              </a:rPr>
              <a:t>Proctor &amp; Gamble. (2019). </a:t>
            </a:r>
            <a:r>
              <a:rPr lang="en" sz="1200" i="1">
                <a:solidFill>
                  <a:schemeClr val="dk1"/>
                </a:solidFill>
              </a:rPr>
              <a:t>Always Changing &amp; Growing Up</a:t>
            </a:r>
            <a:r>
              <a:rPr lang="en" sz="1200">
                <a:solidFill>
                  <a:schemeClr val="dk1"/>
                </a:solidFill>
              </a:rPr>
              <a:t>. Puberty Materials for Educators. https://www.pgschoolprograms.com/Educators. </a:t>
            </a:r>
            <a:endParaRPr sz="1200">
              <a:solidFill>
                <a:schemeClr val="dk1"/>
              </a:solidFill>
            </a:endParaRPr>
          </a:p>
          <a:p>
            <a:pPr marL="457200" lvl="0" indent="-457200" algn="l" rtl="0">
              <a:spcBef>
                <a:spcPts val="1200"/>
              </a:spcBef>
              <a:spcAft>
                <a:spcPts val="0"/>
              </a:spcAft>
              <a:buNone/>
            </a:pPr>
            <a:r>
              <a:rPr lang="en" sz="1200" i="1">
                <a:solidFill>
                  <a:schemeClr val="dk1"/>
                </a:solidFill>
              </a:rPr>
              <a:t>Puberty, Sexuality, and Behavior: How to Guide Young People with Disabilities</a:t>
            </a:r>
            <a:r>
              <a:rPr lang="en" sz="1200">
                <a:solidFill>
                  <a:schemeClr val="dk1"/>
                </a:solidFill>
              </a:rPr>
              <a:t>. INCLUDEnyc. (2017, October 10). https://www.includenyc.org/images/uploads/content/Puberty,_Sexuality,_and_Behavior_packet.pdf. </a:t>
            </a:r>
            <a:endParaRPr sz="1200">
              <a:solidFill>
                <a:schemeClr val="dk1"/>
              </a:solidFill>
            </a:endParaRPr>
          </a:p>
          <a:p>
            <a:pPr marL="457200" lvl="0" indent="-457200" algn="l" rtl="0">
              <a:spcBef>
                <a:spcPts val="1200"/>
              </a:spcBef>
              <a:spcAft>
                <a:spcPts val="0"/>
              </a:spcAft>
              <a:buNone/>
            </a:pPr>
            <a:r>
              <a:rPr lang="en" sz="1200" i="1">
                <a:solidFill>
                  <a:schemeClr val="dk1"/>
                </a:solidFill>
              </a:rPr>
              <a:t>The Curriculum</a:t>
            </a:r>
            <a:r>
              <a:rPr lang="en" sz="1200">
                <a:solidFill>
                  <a:schemeClr val="dk1"/>
                </a:solidFill>
              </a:rPr>
              <a:t>. Relationships Decoded. (n.d.). https://relationshipsdecoded.com/curriculum-agree/. </a:t>
            </a:r>
            <a:endParaRPr sz="1200">
              <a:solidFill>
                <a:schemeClr val="dk1"/>
              </a:solidFill>
            </a:endParaRPr>
          </a:p>
          <a:p>
            <a:pPr marL="457200" lvl="0" indent="-457200" algn="l" rtl="0">
              <a:spcBef>
                <a:spcPts val="1200"/>
              </a:spcBef>
              <a:spcAft>
                <a:spcPts val="0"/>
              </a:spcAft>
              <a:buNone/>
            </a:pPr>
            <a:r>
              <a:rPr lang="en" sz="1200">
                <a:solidFill>
                  <a:schemeClr val="dk1"/>
                </a:solidFill>
              </a:rPr>
              <a:t>The Nemours Foundation. (n.d.). </a:t>
            </a:r>
            <a:r>
              <a:rPr lang="en" sz="1200" i="1">
                <a:solidFill>
                  <a:schemeClr val="dk1"/>
                </a:solidFill>
              </a:rPr>
              <a:t>Puberty &amp; Growing Up</a:t>
            </a:r>
            <a:r>
              <a:rPr lang="en" sz="1200">
                <a:solidFill>
                  <a:schemeClr val="dk1"/>
                </a:solidFill>
              </a:rPr>
              <a:t>. KidsHealth. https://kidshealth.org/en/kids/grow/?WT.ac=k-nav-grow. </a:t>
            </a:r>
            <a:endParaRPr sz="1200">
              <a:solidFill>
                <a:schemeClr val="dk1"/>
              </a:solidFill>
            </a:endParaRPr>
          </a:p>
          <a:p>
            <a:pPr marL="0" lvl="0" indent="0" algn="l" rtl="0">
              <a:spcBef>
                <a:spcPts val="1200"/>
              </a:spcBef>
              <a:spcAft>
                <a:spcPts val="1200"/>
              </a:spcAft>
              <a:buNone/>
            </a:pPr>
            <a:endParaRPr sz="12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492" name="Google Shape;492;p69"/>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200">
                <a:solidFill>
                  <a:schemeClr val="dk1"/>
                </a:solidFill>
              </a:rPr>
              <a:t>Vanderbilt Leadership Education in Neurodevelopmental Disabilities. (2013, June). The Healthy Bodies Toolkit. https://vkc.vumc.org/healthybodies/. </a:t>
            </a:r>
            <a:endParaRPr sz="1200">
              <a:solidFill>
                <a:schemeClr val="dk1"/>
              </a:solidFill>
            </a:endParaRPr>
          </a:p>
          <a:p>
            <a:pPr marL="457200" lvl="0" indent="-457200" algn="l" rtl="0">
              <a:spcBef>
                <a:spcPts val="1200"/>
              </a:spcBef>
              <a:spcAft>
                <a:spcPts val="0"/>
              </a:spcAft>
              <a:buNone/>
            </a:pPr>
            <a:r>
              <a:rPr lang="en" sz="1200">
                <a:solidFill>
                  <a:schemeClr val="dk1"/>
                </a:solidFill>
              </a:rPr>
              <a:t>Veronica et al. (2015, April 20). </a:t>
            </a:r>
            <a:r>
              <a:rPr lang="en" sz="1200" i="1">
                <a:solidFill>
                  <a:schemeClr val="dk1"/>
                </a:solidFill>
              </a:rPr>
              <a:t>My Curriculum (free)</a:t>
            </a:r>
            <a:r>
              <a:rPr lang="en" sz="1200">
                <a:solidFill>
                  <a:schemeClr val="dk1"/>
                </a:solidFill>
              </a:rPr>
              <a:t>. The Birds and The Bees. https://asdsexed.org/category/curriculum/my-curriculum-free/. </a:t>
            </a:r>
            <a:endParaRPr sz="1200">
              <a:solidFill>
                <a:schemeClr val="dk1"/>
              </a:solidFill>
            </a:endParaRPr>
          </a:p>
          <a:p>
            <a:pPr marL="0" lvl="0" indent="0" algn="l" rtl="0">
              <a:spcBef>
                <a:spcPts val="1200"/>
              </a:spcBef>
              <a:spcAft>
                <a:spcPts val="0"/>
              </a:spcAft>
              <a:buNone/>
            </a:pPr>
            <a:endParaRPr sz="1200">
              <a:solidFill>
                <a:schemeClr val="dk1"/>
              </a:solidFill>
            </a:endParaRPr>
          </a:p>
          <a:p>
            <a:pPr marL="0" lvl="0" indent="0" algn="l" rtl="0">
              <a:spcBef>
                <a:spcPts val="1200"/>
              </a:spcBef>
              <a:spcAft>
                <a:spcPts val="1200"/>
              </a:spcAft>
              <a:buNone/>
            </a:pP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CBCF"/>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rPr>
              <a:t>Some additional perspective</a:t>
            </a:r>
            <a:endParaRPr>
              <a:solidFill>
                <a:schemeClr val="lt1"/>
              </a:solidFill>
            </a:endParaRPr>
          </a:p>
        </p:txBody>
      </p:sp>
      <p:pic>
        <p:nvPicPr>
          <p:cNvPr id="112" name="Google Shape;112;p21" descr="http://raisingchildren.net.au&#10;This video is about puberty and autism spectrum disorder (ASD). You’ll find out why it’s a good idea to talk about puberty early with your child with ASD to give her time to adjust to changes. You’ll also hear from parents who share their stories and experiences of supporting children with ASD who are going through puberty." title="ASD Puberty">
            <a:hlinkClick r:id="rId3"/>
          </p:cNvPr>
          <p:cNvPicPr preferRelativeResize="0"/>
          <p:nvPr/>
        </p:nvPicPr>
        <p:blipFill>
          <a:blip r:embed="rId4">
            <a:alphaModFix/>
          </a:blip>
          <a:stretch>
            <a:fillRect/>
          </a:stretch>
        </p:blipFill>
        <p:spPr>
          <a:xfrm>
            <a:off x="2391950" y="1163850"/>
            <a:ext cx="4572000" cy="3429000"/>
          </a:xfrm>
          <a:prstGeom prst="rect">
            <a:avLst/>
          </a:prstGeom>
          <a:noFill/>
          <a:ln>
            <a:noFill/>
          </a:ln>
        </p:spPr>
      </p:pic>
      <p:sp>
        <p:nvSpPr>
          <p:cNvPr id="113" name="Google Shape;113;p21"/>
          <p:cNvSpPr/>
          <p:nvPr/>
        </p:nvSpPr>
        <p:spPr>
          <a:xfrm>
            <a:off x="2394375" y="1152875"/>
            <a:ext cx="4561800" cy="3436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0" y="3543150"/>
            <a:ext cx="6227100" cy="1288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chemeClr val="lt2"/>
                </a:solidFill>
              </a:rPr>
              <a:t>Anatomy</a:t>
            </a:r>
            <a:endParaRPr>
              <a:solidFill>
                <a:schemeClr val="lt2"/>
              </a:solidFill>
            </a:endParaRPr>
          </a:p>
        </p:txBody>
      </p:sp>
      <p:sp>
        <p:nvSpPr>
          <p:cNvPr id="119" name="Google Shape;119;p22"/>
          <p:cNvSpPr txBox="1"/>
          <p:nvPr/>
        </p:nvSpPr>
        <p:spPr>
          <a:xfrm>
            <a:off x="0" y="4743300"/>
            <a:ext cx="856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Oswald"/>
                <a:ea typeface="Oswald"/>
                <a:cs typeface="Oswald"/>
                <a:sym typeface="Oswald"/>
              </a:rPr>
              <a:t>Discussion Question: What has been your experience discussing anatomy with your child so far?</a:t>
            </a:r>
            <a:endParaRPr>
              <a:solidFill>
                <a:schemeClr val="lt2"/>
              </a:solidFill>
              <a:latin typeface="Oswald"/>
              <a:ea typeface="Oswald"/>
              <a:cs typeface="Oswald"/>
              <a:sym typeface="Oswald"/>
            </a:endParaRPr>
          </a:p>
        </p:txBody>
      </p:sp>
      <p:pic>
        <p:nvPicPr>
          <p:cNvPr id="120" name="Google Shape;120;p22"/>
          <p:cNvPicPr preferRelativeResize="0"/>
          <p:nvPr/>
        </p:nvPicPr>
        <p:blipFill>
          <a:blip r:embed="rId3">
            <a:alphaModFix/>
          </a:blip>
          <a:stretch>
            <a:fillRect/>
          </a:stretch>
        </p:blipFill>
        <p:spPr>
          <a:xfrm>
            <a:off x="4156425" y="976000"/>
            <a:ext cx="4183949" cy="288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Terminology - Why is it important?</a:t>
            </a:r>
            <a:endParaRPr/>
          </a:p>
        </p:txBody>
      </p:sp>
      <p:sp>
        <p:nvSpPr>
          <p:cNvPr id="126" name="Google Shape;126;p23"/>
          <p:cNvSpPr txBox="1">
            <a:spLocks noGrp="1"/>
          </p:cNvSpPr>
          <p:nvPr>
            <p:ph type="body" idx="1"/>
          </p:nvPr>
        </p:nvSpPr>
        <p:spPr>
          <a:xfrm>
            <a:off x="311700" y="1300000"/>
            <a:ext cx="8520600" cy="326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latin typeface="Oswald"/>
                <a:ea typeface="Oswald"/>
                <a:cs typeface="Oswald"/>
                <a:sym typeface="Oswald"/>
              </a:rPr>
              <a:t>It’s important for your child to know the medical terminology for their body parts. Some reasons for this may be to </a:t>
            </a:r>
            <a:r>
              <a:rPr lang="en" sz="2000" b="1">
                <a:latin typeface="Oswald"/>
                <a:ea typeface="Oswald"/>
                <a:cs typeface="Oswald"/>
                <a:sym typeface="Oswald"/>
              </a:rPr>
              <a:t>discuss </a:t>
            </a:r>
            <a:r>
              <a:rPr lang="en" sz="2200" b="1">
                <a:solidFill>
                  <a:schemeClr val="dk1"/>
                </a:solidFill>
                <a:latin typeface="Oswald"/>
                <a:ea typeface="Oswald"/>
                <a:cs typeface="Oswald"/>
                <a:sym typeface="Oswald"/>
              </a:rPr>
              <a:t>their health with doctors</a:t>
            </a:r>
            <a:r>
              <a:rPr lang="en" sz="2200">
                <a:solidFill>
                  <a:schemeClr val="dk1"/>
                </a:solidFill>
                <a:latin typeface="Oswald"/>
                <a:ea typeface="Oswald"/>
                <a:cs typeface="Oswald"/>
                <a:sym typeface="Oswald"/>
              </a:rPr>
              <a:t>, </a:t>
            </a:r>
            <a:r>
              <a:rPr lang="en" sz="2200" b="1">
                <a:solidFill>
                  <a:schemeClr val="dk1"/>
                </a:solidFill>
                <a:latin typeface="Oswald"/>
                <a:ea typeface="Oswald"/>
                <a:cs typeface="Oswald"/>
                <a:sym typeface="Oswald"/>
              </a:rPr>
              <a:t>understand jokes or conversations their peers may be having</a:t>
            </a:r>
            <a:r>
              <a:rPr lang="en" sz="2200">
                <a:latin typeface="Oswald"/>
                <a:ea typeface="Oswald"/>
                <a:cs typeface="Oswald"/>
                <a:sym typeface="Oswald"/>
              </a:rPr>
              <a:t>,</a:t>
            </a:r>
            <a:r>
              <a:rPr lang="en" sz="2000">
                <a:latin typeface="Oswald"/>
                <a:ea typeface="Oswald"/>
                <a:cs typeface="Oswald"/>
                <a:sym typeface="Oswald"/>
              </a:rPr>
              <a:t> and to be able to </a:t>
            </a:r>
            <a:r>
              <a:rPr lang="en" sz="2200" b="1">
                <a:solidFill>
                  <a:schemeClr val="dk1"/>
                </a:solidFill>
                <a:latin typeface="Oswald"/>
                <a:ea typeface="Oswald"/>
                <a:cs typeface="Oswald"/>
                <a:sym typeface="Oswald"/>
              </a:rPr>
              <a:t>report assault accurately, should they need to.</a:t>
            </a:r>
            <a:r>
              <a:rPr lang="en" sz="2000">
                <a:solidFill>
                  <a:schemeClr val="dk1"/>
                </a:solidFill>
                <a:latin typeface="Oswald"/>
                <a:ea typeface="Oswald"/>
                <a:cs typeface="Oswald"/>
                <a:sym typeface="Oswald"/>
              </a:rPr>
              <a:t> </a:t>
            </a:r>
            <a:endParaRPr sz="1000">
              <a:solidFill>
                <a:schemeClr val="dk1"/>
              </a:solidFill>
              <a:latin typeface="Oswald"/>
              <a:ea typeface="Oswald"/>
              <a:cs typeface="Oswald"/>
              <a:sym typeface="Oswald"/>
            </a:endParaRPr>
          </a:p>
          <a:p>
            <a:pPr marL="0" lvl="0" indent="0" algn="l" rtl="0">
              <a:spcBef>
                <a:spcPts val="1200"/>
              </a:spcBef>
              <a:spcAft>
                <a:spcPts val="1200"/>
              </a:spcAft>
              <a:buNone/>
            </a:pP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130"/>
        <p:cNvGrpSpPr/>
        <p:nvPr/>
      </p:nvGrpSpPr>
      <p:grpSpPr>
        <a:xfrm>
          <a:off x="0" y="0"/>
          <a:ext cx="0" cy="0"/>
          <a:chOff x="0" y="0"/>
          <a:chExt cx="0" cy="0"/>
        </a:xfrm>
      </p:grpSpPr>
      <p:pic>
        <p:nvPicPr>
          <p:cNvPr id="131" name="Google Shape;131;p24" descr="If you’re between the ages of 9 and 14, you’ve probably started to experience puberty, or the changes that happen when your body changes from a child to a young adult. Then again, you may not have. Either way, don’t worry. Puberty can start as early as age 8 and as late as 13 or 14, but eventually everyone goes through it! Watch the full video to learn more about biological female anatomy!&#10;----&#10;Please like, share and subscribe to AMAZE! Review us on CommonSense too! Follow us on Snap and Insta for more info about puberty and growing up.&#10;&#10;Snap: AmazeOrg&#10;Insta: AmazeOrg&#10;http://amaze.org/&#10;https://www.commonsensemedia.org/youtube-reviews/amaze/user-reviews/child&#10;----&#10;Translation credits:&#10;StandWeSpeak: Hindi" title="Anatomy: Assigned Sex At Birth (Female)">
            <a:hlinkClick r:id="rId3"/>
          </p:cNvPr>
          <p:cNvPicPr preferRelativeResize="0"/>
          <p:nvPr/>
        </p:nvPicPr>
        <p:blipFill>
          <a:blip r:embed="rId4">
            <a:alphaModFix/>
          </a:blip>
          <a:stretch>
            <a:fillRect/>
          </a:stretch>
        </p:blipFill>
        <p:spPr>
          <a:xfrm>
            <a:off x="2241750" y="857250"/>
            <a:ext cx="4572000" cy="3429000"/>
          </a:xfrm>
          <a:prstGeom prst="rect">
            <a:avLst/>
          </a:prstGeom>
          <a:noFill/>
          <a:ln>
            <a:noFill/>
          </a:ln>
        </p:spPr>
      </p:pic>
      <p:sp>
        <p:nvSpPr>
          <p:cNvPr id="132" name="Google Shape;132;p24"/>
          <p:cNvSpPr/>
          <p:nvPr/>
        </p:nvSpPr>
        <p:spPr>
          <a:xfrm>
            <a:off x="2246850" y="853350"/>
            <a:ext cx="4561800" cy="34368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2638</Words>
  <Application>Microsoft Macintosh PowerPoint</Application>
  <PresentationFormat>On-screen Show (16:9)</PresentationFormat>
  <Paragraphs>270</Paragraphs>
  <Slides>54</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Oswald</vt:lpstr>
      <vt:lpstr>Average</vt:lpstr>
      <vt:lpstr>Lora</vt:lpstr>
      <vt:lpstr>Times New Roman</vt:lpstr>
      <vt:lpstr>Calibri</vt:lpstr>
      <vt:lpstr>Arial</vt:lpstr>
      <vt:lpstr>Slate</vt:lpstr>
      <vt:lpstr>Welcome to Puberty Training!</vt:lpstr>
      <vt:lpstr>Overview</vt:lpstr>
      <vt:lpstr>Puberty - Why?</vt:lpstr>
      <vt:lpstr>Puberty is a time of physical, emotional, and social change that happens as children mature.</vt:lpstr>
      <vt:lpstr>Puberty is a series of changes that our bodies go through as they begin to develop into adult bodies. Puberty prepares our bodies for reproduction. </vt:lpstr>
      <vt:lpstr>Some additional perspective</vt:lpstr>
      <vt:lpstr>Anatomy</vt:lpstr>
      <vt:lpstr>Terminology - Why is it important?</vt:lpstr>
      <vt:lpstr>PowerPoint Presentation</vt:lpstr>
      <vt:lpstr>Terminology - External Parts</vt:lpstr>
      <vt:lpstr>Terminology - External Parts</vt:lpstr>
      <vt:lpstr>Every body is different and may not look the same.  </vt:lpstr>
      <vt:lpstr>Terminology - Internal Parts</vt:lpstr>
      <vt:lpstr>Terminology - Internal Parts</vt:lpstr>
      <vt:lpstr>Changes to Expect During Puberty</vt:lpstr>
      <vt:lpstr>Physical Changes</vt:lpstr>
      <vt:lpstr>Body Changes</vt:lpstr>
      <vt:lpstr>Breast Changes</vt:lpstr>
      <vt:lpstr>PowerPoint Presentation</vt:lpstr>
      <vt:lpstr>Hair Changes</vt:lpstr>
      <vt:lpstr>Skin Changes</vt:lpstr>
      <vt:lpstr>Menstruation</vt:lpstr>
      <vt:lpstr>More on Menstruation</vt:lpstr>
      <vt:lpstr>Period Myths- True or False?</vt:lpstr>
      <vt:lpstr>Strategies for Introducing Menstruation</vt:lpstr>
      <vt:lpstr>Strategies for Introducing Menstruation</vt:lpstr>
      <vt:lpstr>Strategies for Introducing Menstruation</vt:lpstr>
      <vt:lpstr>Strategies For Managing Menstruation</vt:lpstr>
      <vt:lpstr>Social-Emotional Changes</vt:lpstr>
      <vt:lpstr>Social-Emotional Changes</vt:lpstr>
      <vt:lpstr>Social-Emotional Changes</vt:lpstr>
      <vt:lpstr>Strategies for Social-Emotional Changes</vt:lpstr>
      <vt:lpstr>Strategies for Social-Emotional Changes</vt:lpstr>
      <vt:lpstr>Strategies for Social-Emotional Changes</vt:lpstr>
      <vt:lpstr>Hygiene</vt:lpstr>
      <vt:lpstr>Hygiene - Washing</vt:lpstr>
      <vt:lpstr>Strategies to Encourage a Hygiene Routine</vt:lpstr>
      <vt:lpstr>Hygiene - Period Products</vt:lpstr>
      <vt:lpstr>Strategies to Help Teach Good Hygiene</vt:lpstr>
      <vt:lpstr>Strategies to Teach Good Hygiene</vt:lpstr>
      <vt:lpstr>Strategies to Teach Good Hygiene</vt:lpstr>
      <vt:lpstr>Sometimes the body parts we discussed are called “private parts.” Let’s talk more about privacy.</vt:lpstr>
      <vt:lpstr>Public v. Private</vt:lpstr>
      <vt:lpstr>Why it’s important</vt:lpstr>
      <vt:lpstr>Body Parts- What to Teach</vt:lpstr>
      <vt:lpstr>Places- What to Teach</vt:lpstr>
      <vt:lpstr>Language/Conversations- What to Teach</vt:lpstr>
      <vt:lpstr>Activities/Behaviors- What to Teach</vt:lpstr>
      <vt:lpstr>Strategies to Help Teach Public v. Private</vt:lpstr>
      <vt:lpstr>Strategies to Help Teach Public v. Private</vt:lpstr>
      <vt:lpstr>More Resources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Puberty Training!</dc:title>
  <cp:lastModifiedBy>Keely Lundy</cp:lastModifiedBy>
  <cp:revision>3</cp:revision>
  <dcterms:modified xsi:type="dcterms:W3CDTF">2021-07-05T19:40:30Z</dcterms:modified>
</cp:coreProperties>
</file>